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7" r:id="rId2"/>
    <p:sldId id="384" r:id="rId3"/>
    <p:sldId id="378" r:id="rId4"/>
    <p:sldId id="379" r:id="rId5"/>
    <p:sldId id="404" r:id="rId6"/>
    <p:sldId id="390" r:id="rId7"/>
    <p:sldId id="406" r:id="rId8"/>
    <p:sldId id="402" r:id="rId9"/>
    <p:sldId id="408" r:id="rId10"/>
    <p:sldId id="407" r:id="rId11"/>
    <p:sldId id="396" r:id="rId12"/>
    <p:sldId id="3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285"/>
    <a:srgbClr val="CAC4BE"/>
    <a:srgbClr val="DC0032"/>
    <a:srgbClr val="FACF00"/>
    <a:srgbClr val="414042"/>
    <a:srgbClr val="A90034"/>
    <a:srgbClr val="FF3300"/>
    <a:srgbClr val="20409A"/>
    <a:srgbClr val="000099"/>
    <a:srgbClr val="FF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5482" autoAdjust="0"/>
  </p:normalViewPr>
  <p:slideViewPr>
    <p:cSldViewPr snapToGrid="0">
      <p:cViewPr varScale="1">
        <p:scale>
          <a:sx n="88" d="100"/>
          <a:sy n="88" d="100"/>
        </p:scale>
        <p:origin x="48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baseline="0" dirty="0" smtClean="0"/>
              <a:t>Приходи в</a:t>
            </a:r>
            <a:r>
              <a:rPr lang="en-US" baseline="0" dirty="0" smtClean="0"/>
              <a:t> (</a:t>
            </a:r>
            <a:r>
              <a:rPr lang="bg-BG" baseline="0" dirty="0" smtClean="0"/>
              <a:t>млн. евро</a:t>
            </a:r>
            <a:r>
              <a:rPr lang="en-US" baseline="0" dirty="0" smtClean="0"/>
              <a:t>) </a:t>
            </a:r>
            <a:r>
              <a:rPr lang="en-US" baseline="0" dirty="0"/>
              <a:t>&amp; </a:t>
            </a:r>
            <a:r>
              <a:rPr lang="bg-BG" baseline="0" dirty="0" smtClean="0"/>
              <a:t>и тренд на ръста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'Speedy Results 2008-2014'!$C$1:$K$1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'Speedy Results 2008-2014'!$C$3:$L$3</c:f>
              <c:numCache>
                <c:formatCode>_-* #\ ##0.0\ [$€-1]_-;\-* #\ ##0.0\ [$€-1]_-;_-* "-"??\ [$€-1]_-;_-@_-</c:formatCode>
                <c:ptCount val="10"/>
                <c:pt idx="0">
                  <c:v>17.509970344616015</c:v>
                </c:pt>
                <c:pt idx="1">
                  <c:v>18.097965027098887</c:v>
                </c:pt>
                <c:pt idx="2">
                  <c:v>19.914101646385113</c:v>
                </c:pt>
                <c:pt idx="3">
                  <c:v>24.436036404540342</c:v>
                </c:pt>
                <c:pt idx="4">
                  <c:v>27.878106145822681</c:v>
                </c:pt>
                <c:pt idx="5">
                  <c:v>33.897637795275593</c:v>
                </c:pt>
                <c:pt idx="6">
                  <c:v>39.242765108906845</c:v>
                </c:pt>
                <c:pt idx="7">
                  <c:v>43.629205440229065</c:v>
                </c:pt>
                <c:pt idx="8">
                  <c:v>50.276613150628897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0-4513-B56B-567FB3E7C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-26625168"/>
        <c:axId val="-26621360"/>
      </c:barChart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00B050"/>
              </a:solidFill>
              <a:ln w="9525">
                <a:solidFill>
                  <a:srgbClr val="00B05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5"/>
              <c:layout>
                <c:manualLayout>
                  <c:x val="-3.9860488290981565E-2"/>
                  <c:y val="-4.757858114676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6C0-4513-B56B-567FB3E7CCF6}"/>
                </c:ext>
              </c:extLst>
            </c:dLbl>
            <c:dLbl>
              <c:idx val="6"/>
              <c:layout>
                <c:manualLayout>
                  <c:x val="-4.2351768809167821E-2"/>
                  <c:y val="-4.757858114676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6C0-4513-B56B-567FB3E7CCF6}"/>
                </c:ext>
              </c:extLst>
            </c:dLbl>
            <c:dLbl>
              <c:idx val="7"/>
              <c:layout>
                <c:manualLayout>
                  <c:x val="-3.7369207772795218E-2"/>
                  <c:y val="-4.7578581146768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6C0-4513-B56B-567FB3E7C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'Speedy Results 2008-2014'!$C$1:$J$1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'Speedy Results 2008-2014'!$C$2:$K$2</c:f>
              <c:numCache>
                <c:formatCode>0.0%</c:formatCode>
                <c:ptCount val="9"/>
                <c:pt idx="0">
                  <c:v>0.62859045082746812</c:v>
                </c:pt>
                <c:pt idx="1">
                  <c:v>3.3580564153477779E-2</c:v>
                </c:pt>
                <c:pt idx="2">
                  <c:v>0.10035032207029043</c:v>
                </c:pt>
                <c:pt idx="3">
                  <c:v>0.22707199342713361</c:v>
                </c:pt>
                <c:pt idx="4">
                  <c:v>0.14086039504519585</c:v>
                </c:pt>
                <c:pt idx="5">
                  <c:v>0.21592326315017241</c:v>
                </c:pt>
                <c:pt idx="6">
                  <c:v>0.1576843597749521</c:v>
                </c:pt>
                <c:pt idx="7">
                  <c:v>0.11177704525022475</c:v>
                </c:pt>
                <c:pt idx="8">
                  <c:v>0.15236142036798311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6C0-4513-B56B-567FB3E7C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621904"/>
        <c:axId val="-26633328"/>
      </c:lineChart>
      <c:valAx>
        <c:axId val="-2663332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26621904"/>
        <c:crosses val="max"/>
        <c:crossBetween val="between"/>
      </c:valAx>
      <c:catAx>
        <c:axId val="-2662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26633328"/>
        <c:crosses val="autoZero"/>
        <c:auto val="1"/>
        <c:lblAlgn val="ctr"/>
        <c:lblOffset val="100"/>
        <c:noMultiLvlLbl val="0"/>
      </c:catAx>
      <c:valAx>
        <c:axId val="-26621360"/>
        <c:scaling>
          <c:orientation val="minMax"/>
        </c:scaling>
        <c:delete val="0"/>
        <c:axPos val="l"/>
        <c:numFmt formatCode="_-* #\ ##0.0\ [$€-1]_-;\-* #\ ##0.0\ [$€-1]_-;_-* &quot;-&quot;??\ [$€-1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26625168"/>
        <c:crosses val="autoZero"/>
        <c:crossBetween val="between"/>
      </c:valAx>
      <c:catAx>
        <c:axId val="-26625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6621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 smtClean="0"/>
              <a:t>Структура</a:t>
            </a:r>
            <a:r>
              <a:rPr lang="bg-BG" baseline="0" dirty="0" smtClean="0"/>
              <a:t> на приходите</a:t>
            </a:r>
            <a:r>
              <a:rPr lang="en-US" dirty="0" smtClean="0"/>
              <a:t> </a:t>
            </a:r>
            <a:r>
              <a:rPr lang="en-US" dirty="0"/>
              <a:t>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5A3-4393-B5A6-B886A004F3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5A3-4393-B5A6-B886A004F3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5A3-4393-B5A6-B886A004F3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5A3-4393-B5A6-B886A004F31A}"/>
              </c:ext>
            </c:extLst>
          </c:dPt>
          <c:dLbls>
            <c:dLbl>
              <c:idx val="1"/>
              <c:layout>
                <c:manualLayout>
                  <c:x val="0.12582065083889196"/>
                  <c:y val="8.017496004284257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A3-4393-B5A6-B886A004F31A}"/>
                </c:ext>
              </c:extLst>
            </c:dLbl>
            <c:dLbl>
              <c:idx val="2"/>
              <c:layout>
                <c:manualLayout>
                  <c:x val="5.6807066773449579E-2"/>
                  <c:y val="9.75580173743691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5A3-4393-B5A6-B886A004F31A}"/>
                </c:ext>
              </c:extLst>
            </c:dLbl>
            <c:dLbl>
              <c:idx val="3"/>
              <c:layout>
                <c:manualLayout>
                  <c:x val="1.5851920858159081E-2"/>
                  <c:y val="6.34132847163310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5A3-4393-B5A6-B886A004F31A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'Speedy Results 2008-2014'!$M$2:$P$2</c:f>
              <c:strCache>
                <c:ptCount val="4"/>
                <c:pt idx="0">
                  <c:v>Domestic</c:v>
                </c:pt>
                <c:pt idx="1">
                  <c:v>Pallets</c:v>
                </c:pt>
                <c:pt idx="2">
                  <c:v>International</c:v>
                </c:pt>
                <c:pt idx="3">
                  <c:v>Other</c:v>
                </c:pt>
              </c:strCache>
            </c:strRef>
          </c:cat>
          <c:val>
            <c:numRef>
              <c:f>'Speedy Results 2008-2014'!$M$4:$P$4</c:f>
              <c:numCache>
                <c:formatCode>0.0%</c:formatCode>
                <c:ptCount val="4"/>
                <c:pt idx="0">
                  <c:v>0.67617536687311219</c:v>
                </c:pt>
                <c:pt idx="1">
                  <c:v>0.16023431064465937</c:v>
                </c:pt>
                <c:pt idx="2">
                  <c:v>0.12475211276199774</c:v>
                </c:pt>
                <c:pt idx="3">
                  <c:v>3.8838209720230651E-2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A3-4393-B5A6-B886A004F31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baseline="0" dirty="0" smtClean="0"/>
              <a:t>Структура на приходите</a:t>
            </a:r>
            <a:r>
              <a:rPr lang="en-US" baseline="0" dirty="0" smtClean="0"/>
              <a:t> </a:t>
            </a:r>
            <a:r>
              <a:rPr lang="en-US" baseline="0" dirty="0"/>
              <a:t>2016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F64-4217-BDE6-80AFE29988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F64-4217-BDE6-80AFE29988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F64-4217-BDE6-80AFE29988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F64-4217-BDE6-80AFE29988A9}"/>
              </c:ext>
            </c:extLst>
          </c:dPt>
          <c:dLbls>
            <c:dLbl>
              <c:idx val="1"/>
              <c:layout>
                <c:manualLayout>
                  <c:x val="0.13193722659667539"/>
                  <c:y val="3.90664187809857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F64-4217-BDE6-80AFE29988A9}"/>
                </c:ext>
              </c:extLst>
            </c:dLbl>
            <c:dLbl>
              <c:idx val="2"/>
              <c:layout>
                <c:manualLayout>
                  <c:x val="4.6686570428696415E-2"/>
                  <c:y val="8.6217191601049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F64-4217-BDE6-80AFE29988A9}"/>
                </c:ext>
              </c:extLst>
            </c:dLbl>
            <c:dLbl>
              <c:idx val="3"/>
              <c:layout>
                <c:manualLayout>
                  <c:x val="4.3407480314960632E-2"/>
                  <c:y val="7.69706911636045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F64-4217-BDE6-80AFE29988A9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'Tables&amp;Charts'!$R$96:$R$99</c:f>
              <c:strCache>
                <c:ptCount val="4"/>
                <c:pt idx="0">
                  <c:v>Domestic</c:v>
                </c:pt>
                <c:pt idx="1">
                  <c:v>International</c:v>
                </c:pt>
                <c:pt idx="2">
                  <c:v>Pallets</c:v>
                </c:pt>
                <c:pt idx="3">
                  <c:v>Other</c:v>
                </c:pt>
              </c:strCache>
            </c:strRef>
          </c:cat>
          <c:val>
            <c:numRef>
              <c:f>'Tables&amp;Charts'!$S$96:$S$99</c:f>
              <c:numCache>
                <c:formatCode>0%</c:formatCode>
                <c:ptCount val="4"/>
                <c:pt idx="0">
                  <c:v>0.69147511592340327</c:v>
                </c:pt>
                <c:pt idx="1">
                  <c:v>0.18255991860087989</c:v>
                </c:pt>
                <c:pt idx="2">
                  <c:v>6.4429169231128958E-2</c:v>
                </c:pt>
                <c:pt idx="3">
                  <c:v>6.1535796244587847E-2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64-4217-BDE6-80AFE29988A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 smtClean="0"/>
              <a:t>Приходи</a:t>
            </a:r>
            <a:r>
              <a:rPr lang="bg-BG" baseline="0" dirty="0" smtClean="0"/>
              <a:t> в </a:t>
            </a:r>
            <a:r>
              <a:rPr lang="en-US" dirty="0" smtClean="0"/>
              <a:t>(</a:t>
            </a:r>
            <a:r>
              <a:rPr lang="bg-BG" dirty="0" smtClean="0"/>
              <a:t>млн. евро</a:t>
            </a:r>
            <a:r>
              <a:rPr lang="en-US" dirty="0" smtClean="0"/>
              <a:t>) </a:t>
            </a:r>
            <a:r>
              <a:rPr lang="en-US" dirty="0"/>
              <a:t>&amp;</a:t>
            </a:r>
            <a:r>
              <a:rPr lang="en-US" baseline="0" dirty="0"/>
              <a:t> </a:t>
            </a:r>
            <a:r>
              <a:rPr lang="bg-BG" baseline="0" dirty="0" smtClean="0"/>
              <a:t>тренд на ръста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'Tables&amp;Charts'!$S$111</c:f>
              <c:strCache>
                <c:ptCount val="1"/>
                <c:pt idx="0">
                  <c:v>Sales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'Tables&amp;Charts'!$T$109:$X$109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'Tables&amp;Charts'!$T$111:$X$111</c:f>
              <c:numCache>
                <c:formatCode>_-* #\ ##0.0\ [$€-1]_-;\-* #\ ##0.0\ [$€-1]_-;_-* "-"??\ [$€-1]_-;_-@_-</c:formatCode>
                <c:ptCount val="5"/>
                <c:pt idx="0">
                  <c:v>10.1</c:v>
                </c:pt>
                <c:pt idx="1">
                  <c:v>14.644444444444446</c:v>
                </c:pt>
                <c:pt idx="2">
                  <c:v>16.720222222222223</c:v>
                </c:pt>
                <c:pt idx="3">
                  <c:v>20.764444444444443</c:v>
                </c:pt>
                <c:pt idx="4">
                  <c:v>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D-4B8C-9602-75E0A7E97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070697232"/>
        <c:axId val="-2070710832"/>
      </c:barChart>
      <c:lineChart>
        <c:grouping val="standard"/>
        <c:varyColors val="0"/>
        <c:ser>
          <c:idx val="0"/>
          <c:order val="0"/>
          <c:tx>
            <c:strRef>
              <c:f>'Tables&amp;Charts'!$S$110</c:f>
              <c:strCache>
                <c:ptCount val="1"/>
                <c:pt idx="0">
                  <c:v>Growth rate %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1.44927508667596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7D-4B8C-9602-75E0A7E97782}"/>
                </c:ext>
              </c:extLst>
            </c:dLbl>
            <c:dLbl>
              <c:idx val="3"/>
              <c:layout>
                <c:manualLayout>
                  <c:x val="1.2077292388966326E-2"/>
                  <c:y val="3.6253776435045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7D-4B8C-9602-75E0A7E97782}"/>
                </c:ext>
              </c:extLst>
            </c:dLbl>
            <c:dLbl>
              <c:idx val="4"/>
              <c:layout>
                <c:manualLayout>
                  <c:x val="7.2463754333798487E-3"/>
                  <c:y val="-3.222557905337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57D-4B8C-9602-75E0A7E97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'Tables&amp;Charts'!$T$109:$X$109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'Tables&amp;Charts'!$T$110:$X$110</c:f>
              <c:numCache>
                <c:formatCode>0%</c:formatCode>
                <c:ptCount val="5"/>
                <c:pt idx="0">
                  <c:v>0.12</c:v>
                </c:pt>
                <c:pt idx="1">
                  <c:v>0.44994499449945013</c:v>
                </c:pt>
                <c:pt idx="2">
                  <c:v>0.14174506828528066</c:v>
                </c:pt>
                <c:pt idx="3">
                  <c:v>0.24187610478329624</c:v>
                </c:pt>
                <c:pt idx="4">
                  <c:v>0.30511558219178098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57D-4B8C-9602-75E0A7E97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0706480"/>
        <c:axId val="-2070694512"/>
      </c:lineChart>
      <c:catAx>
        <c:axId val="-207069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2070710832"/>
        <c:crosses val="autoZero"/>
        <c:auto val="1"/>
        <c:lblAlgn val="ctr"/>
        <c:lblOffset val="100"/>
        <c:noMultiLvlLbl val="0"/>
      </c:catAx>
      <c:valAx>
        <c:axId val="-207071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\ [$€-1]_-;\-* #\ ##0.0\ [$€-1]_-;_-* &quot;-&quot;??\ [$€-1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2070697232"/>
        <c:crosses val="autoZero"/>
        <c:crossBetween val="between"/>
      </c:valAx>
      <c:valAx>
        <c:axId val="-207069451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2070706480"/>
        <c:crosses val="max"/>
        <c:crossBetween val="between"/>
      </c:valAx>
      <c:catAx>
        <c:axId val="-2070706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70694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 smtClean="0"/>
              <a:t>Пазарен дял в</a:t>
            </a:r>
            <a:r>
              <a:rPr lang="en-US" dirty="0" smtClean="0"/>
              <a:t> </a:t>
            </a:r>
            <a:r>
              <a:rPr lang="bg-BG" dirty="0" smtClean="0"/>
              <a:t>НПУ</a:t>
            </a:r>
            <a:r>
              <a:rPr lang="en-US" dirty="0" smtClean="0"/>
              <a:t> </a:t>
            </a:r>
            <a:r>
              <a:rPr lang="bg-BG" dirty="0" smtClean="0"/>
              <a:t>по страни</a:t>
            </a:r>
            <a:r>
              <a:rPr lang="bg-BG" baseline="0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'Tables&amp;Charts'!$T$49</c:f>
              <c:strCache>
                <c:ptCount val="1"/>
                <c:pt idx="0">
                  <c:v>Speedy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'Tables&amp;Charts'!$U$48:$AB$48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2017f</c:v>
                </c:pt>
                <c:pt idx="6">
                  <c:v>2018f</c:v>
                </c:pt>
                <c:pt idx="7">
                  <c:v>2019f</c:v>
                </c:pt>
              </c:strCache>
            </c:strRef>
          </c:cat>
          <c:val>
            <c:numRef>
              <c:f>'Tables&amp;Charts'!$U$49:$AB$49</c:f>
              <c:numCache>
                <c:formatCode>0.0%</c:formatCode>
                <c:ptCount val="8"/>
                <c:pt idx="0">
                  <c:v>0.27630434782608698</c:v>
                </c:pt>
                <c:pt idx="1">
                  <c:v>0.30881398840187219</c:v>
                </c:pt>
                <c:pt idx="2">
                  <c:v>0.29134912959381043</c:v>
                </c:pt>
                <c:pt idx="3">
                  <c:v>0.3155648148148148</c:v>
                </c:pt>
                <c:pt idx="4">
                  <c:v>0.31900000000000001</c:v>
                </c:pt>
                <c:pt idx="5">
                  <c:v>0.32300000000000001</c:v>
                </c:pt>
                <c:pt idx="6">
                  <c:v>0.32700000000000001</c:v>
                </c:pt>
                <c:pt idx="7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A-4568-B367-D70E7C6E0033}"/>
            </c:ext>
          </c:extLst>
        </c:ser>
        <c:ser>
          <c:idx val="1"/>
          <c:order val="1"/>
          <c:tx>
            <c:strRef>
              <c:f>'Tables&amp;Charts'!$T$50</c:f>
              <c:strCache>
                <c:ptCount val="1"/>
                <c:pt idx="0">
                  <c:v>DPD RO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9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4A-4568-B367-D70E7C6E00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'Tables&amp;Charts'!$U$48:$AB$48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2017f</c:v>
                </c:pt>
                <c:pt idx="6">
                  <c:v>2018f</c:v>
                </c:pt>
                <c:pt idx="7">
                  <c:v>2019f</c:v>
                </c:pt>
              </c:strCache>
            </c:strRef>
          </c:cat>
          <c:val>
            <c:numRef>
              <c:f>'Tables&amp;Charts'!$U$50:$AB$50</c:f>
              <c:numCache>
                <c:formatCode>0.0%</c:formatCode>
                <c:ptCount val="8"/>
                <c:pt idx="0">
                  <c:v>0.04</c:v>
                </c:pt>
                <c:pt idx="1">
                  <c:v>5.0999999999999997E-2</c:v>
                </c:pt>
                <c:pt idx="2">
                  <c:v>5.1799999999999999E-2</c:v>
                </c:pt>
                <c:pt idx="3">
                  <c:v>5.8500000000000003E-2</c:v>
                </c:pt>
                <c:pt idx="4">
                  <c:v>6.4000000000000001E-2</c:v>
                </c:pt>
                <c:pt idx="5">
                  <c:v>7.0999999999999994E-2</c:v>
                </c:pt>
                <c:pt idx="6">
                  <c:v>7.8E-2</c:v>
                </c:pt>
                <c:pt idx="7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4A-4568-B367-D70E7C6E0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119727440"/>
        <c:axId val="-2119726352"/>
      </c:barChart>
      <c:catAx>
        <c:axId val="-211972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2119726352"/>
        <c:crosses val="autoZero"/>
        <c:auto val="1"/>
        <c:lblAlgn val="ctr"/>
        <c:lblOffset val="100"/>
        <c:noMultiLvlLbl val="0"/>
      </c:catAx>
      <c:valAx>
        <c:axId val="-211972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211972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C7F1E-AE09-4B73-9149-0300A06A0F5B}" type="datetimeFigureOut">
              <a:rPr lang="bg-BG" smtClean="0"/>
              <a:t>22.06.2017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21A50-E9E8-4DBB-9758-811F4304E3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149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F032EE-C32E-4A2C-BD25-318E4179A4FA}" type="slidenum">
              <a:rPr lang="bg-BG" smtClean="0"/>
              <a:pPr>
                <a:defRPr/>
              </a:pPr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743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CB0E-8E21-4A96-8858-C54D432FA20C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138F-94A9-426B-BD48-F7BAB2C24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7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CB0E-8E21-4A96-8858-C54D432FA20C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138F-94A9-426B-BD48-F7BAB2C24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4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CB0E-8E21-4A96-8858-C54D432FA20C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138F-94A9-426B-BD48-F7BAB2C24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58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42295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51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CB0E-8E21-4A96-8858-C54D432FA20C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138F-94A9-426B-BD48-F7BAB2C24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7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CB0E-8E21-4A96-8858-C54D432FA20C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138F-94A9-426B-BD48-F7BAB2C24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5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CB0E-8E21-4A96-8858-C54D432FA20C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138F-94A9-426B-BD48-F7BAB2C24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5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CB0E-8E21-4A96-8858-C54D432FA20C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138F-94A9-426B-BD48-F7BAB2C24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4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CB0E-8E21-4A96-8858-C54D432FA20C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138F-94A9-426B-BD48-F7BAB2C24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5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CB0E-8E21-4A96-8858-C54D432FA20C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138F-94A9-426B-BD48-F7BAB2C24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7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CB0E-8E21-4A96-8858-C54D432FA20C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138F-94A9-426B-BD48-F7BAB2C24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5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CB0E-8E21-4A96-8858-C54D432FA20C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138F-94A9-426B-BD48-F7BAB2C24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6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4CB0E-8E21-4A96-8858-C54D432FA20C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F138F-94A9-426B-BD48-F7BAB2C24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9" y="578182"/>
            <a:ext cx="3065777" cy="936551"/>
          </a:xfrm>
          <a:prstGeom prst="rect">
            <a:avLst/>
          </a:prstGeom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70177" y="-1"/>
            <a:ext cx="4621823" cy="593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 bwMode="gray">
          <a:xfrm>
            <a:off x="10878823" y="6418259"/>
            <a:ext cx="1044000" cy="249679"/>
            <a:chOff x="-9040423" y="-4000600"/>
            <a:chExt cx="51236173" cy="12753975"/>
          </a:xfrm>
        </p:grpSpPr>
        <p:sp>
          <p:nvSpPr>
            <p:cNvPr id="5" name="Freeform 7"/>
            <p:cNvSpPr>
              <a:spLocks noEditPoints="1"/>
            </p:cNvSpPr>
            <p:nvPr userDrawn="1"/>
          </p:nvSpPr>
          <p:spPr bwMode="gray">
            <a:xfrm>
              <a:off x="21777325" y="1784350"/>
              <a:ext cx="20418425" cy="6419850"/>
            </a:xfrm>
            <a:custGeom>
              <a:avLst/>
              <a:gdLst>
                <a:gd name="T0" fmla="*/ 0 w 5445"/>
                <a:gd name="T1" fmla="*/ 607 h 1712"/>
                <a:gd name="T2" fmla="*/ 642 w 5445"/>
                <a:gd name="T3" fmla="*/ 1219 h 1712"/>
                <a:gd name="T4" fmla="*/ 921 w 5445"/>
                <a:gd name="T5" fmla="*/ 1162 h 1712"/>
                <a:gd name="T6" fmla="*/ 921 w 5445"/>
                <a:gd name="T7" fmla="*/ 1205 h 1712"/>
                <a:gd name="T8" fmla="*/ 498 w 5445"/>
                <a:gd name="T9" fmla="*/ 1630 h 1712"/>
                <a:gd name="T10" fmla="*/ 154 w 5445"/>
                <a:gd name="T11" fmla="*/ 1546 h 1712"/>
                <a:gd name="T12" fmla="*/ 154 w 5445"/>
                <a:gd name="T13" fmla="*/ 1638 h 1712"/>
                <a:gd name="T14" fmla="*/ 498 w 5445"/>
                <a:gd name="T15" fmla="*/ 1712 h 1712"/>
                <a:gd name="T16" fmla="*/ 1010 w 5445"/>
                <a:gd name="T17" fmla="*/ 1219 h 1712"/>
                <a:gd name="T18" fmla="*/ 1010 w 5445"/>
                <a:gd name="T19" fmla="*/ 68 h 1712"/>
                <a:gd name="T20" fmla="*/ 674 w 5445"/>
                <a:gd name="T21" fmla="*/ 0 h 1712"/>
                <a:gd name="T22" fmla="*/ 0 w 5445"/>
                <a:gd name="T23" fmla="*/ 607 h 1712"/>
                <a:gd name="T24" fmla="*/ 921 w 5445"/>
                <a:gd name="T25" fmla="*/ 1089 h 1712"/>
                <a:gd name="T26" fmla="*/ 642 w 5445"/>
                <a:gd name="T27" fmla="*/ 1140 h 1712"/>
                <a:gd name="T28" fmla="*/ 92 w 5445"/>
                <a:gd name="T29" fmla="*/ 607 h 1712"/>
                <a:gd name="T30" fmla="*/ 674 w 5445"/>
                <a:gd name="T31" fmla="*/ 79 h 1712"/>
                <a:gd name="T32" fmla="*/ 921 w 5445"/>
                <a:gd name="T33" fmla="*/ 117 h 1712"/>
                <a:gd name="T34" fmla="*/ 921 w 5445"/>
                <a:gd name="T35" fmla="*/ 1089 h 1712"/>
                <a:gd name="T36" fmla="*/ 2545 w 5445"/>
                <a:gd name="T37" fmla="*/ 0 h 1712"/>
                <a:gd name="T38" fmla="*/ 1971 w 5445"/>
                <a:gd name="T39" fmla="*/ 612 h 1712"/>
                <a:gd name="T40" fmla="*/ 2545 w 5445"/>
                <a:gd name="T41" fmla="*/ 1224 h 1712"/>
                <a:gd name="T42" fmla="*/ 3119 w 5445"/>
                <a:gd name="T43" fmla="*/ 612 h 1712"/>
                <a:gd name="T44" fmla="*/ 2545 w 5445"/>
                <a:gd name="T45" fmla="*/ 0 h 1712"/>
                <a:gd name="T46" fmla="*/ 2545 w 5445"/>
                <a:gd name="T47" fmla="*/ 1146 h 1712"/>
                <a:gd name="T48" fmla="*/ 2063 w 5445"/>
                <a:gd name="T49" fmla="*/ 612 h 1712"/>
                <a:gd name="T50" fmla="*/ 2545 w 5445"/>
                <a:gd name="T51" fmla="*/ 79 h 1712"/>
                <a:gd name="T52" fmla="*/ 3027 w 5445"/>
                <a:gd name="T53" fmla="*/ 612 h 1712"/>
                <a:gd name="T54" fmla="*/ 2545 w 5445"/>
                <a:gd name="T55" fmla="*/ 1146 h 1712"/>
                <a:gd name="T56" fmla="*/ 4083 w 5445"/>
                <a:gd name="T57" fmla="*/ 22 h 1712"/>
                <a:gd name="T58" fmla="*/ 4172 w 5445"/>
                <a:gd name="T59" fmla="*/ 22 h 1712"/>
                <a:gd name="T60" fmla="*/ 4172 w 5445"/>
                <a:gd name="T61" fmla="*/ 1181 h 1712"/>
                <a:gd name="T62" fmla="*/ 3807 w 5445"/>
                <a:gd name="T63" fmla="*/ 1224 h 1712"/>
                <a:gd name="T64" fmla="*/ 3276 w 5445"/>
                <a:gd name="T65" fmla="*/ 832 h 1712"/>
                <a:gd name="T66" fmla="*/ 3276 w 5445"/>
                <a:gd name="T67" fmla="*/ 22 h 1712"/>
                <a:gd name="T68" fmla="*/ 3365 w 5445"/>
                <a:gd name="T69" fmla="*/ 22 h 1712"/>
                <a:gd name="T70" fmla="*/ 3365 w 5445"/>
                <a:gd name="T71" fmla="*/ 826 h 1712"/>
                <a:gd name="T72" fmla="*/ 3807 w 5445"/>
                <a:gd name="T73" fmla="*/ 1143 h 1712"/>
                <a:gd name="T74" fmla="*/ 4083 w 5445"/>
                <a:gd name="T75" fmla="*/ 1116 h 1712"/>
                <a:gd name="T76" fmla="*/ 4083 w 5445"/>
                <a:gd name="T77" fmla="*/ 22 h 1712"/>
                <a:gd name="T78" fmla="*/ 4530 w 5445"/>
                <a:gd name="T79" fmla="*/ 1690 h 1712"/>
                <a:gd name="T80" fmla="*/ 4440 w 5445"/>
                <a:gd name="T81" fmla="*/ 1690 h 1712"/>
                <a:gd name="T82" fmla="*/ 4440 w 5445"/>
                <a:gd name="T83" fmla="*/ 68 h 1712"/>
                <a:gd name="T84" fmla="*/ 4801 w 5445"/>
                <a:gd name="T85" fmla="*/ 0 h 1712"/>
                <a:gd name="T86" fmla="*/ 5445 w 5445"/>
                <a:gd name="T87" fmla="*/ 607 h 1712"/>
                <a:gd name="T88" fmla="*/ 4828 w 5445"/>
                <a:gd name="T89" fmla="*/ 1224 h 1712"/>
                <a:gd name="T90" fmla="*/ 4709 w 5445"/>
                <a:gd name="T91" fmla="*/ 1216 h 1712"/>
                <a:gd name="T92" fmla="*/ 4709 w 5445"/>
                <a:gd name="T93" fmla="*/ 1137 h 1712"/>
                <a:gd name="T94" fmla="*/ 4828 w 5445"/>
                <a:gd name="T95" fmla="*/ 1146 h 1712"/>
                <a:gd name="T96" fmla="*/ 5353 w 5445"/>
                <a:gd name="T97" fmla="*/ 607 h 1712"/>
                <a:gd name="T98" fmla="*/ 4801 w 5445"/>
                <a:gd name="T99" fmla="*/ 79 h 1712"/>
                <a:gd name="T100" fmla="*/ 4530 w 5445"/>
                <a:gd name="T101" fmla="*/ 119 h 1712"/>
                <a:gd name="T102" fmla="*/ 4530 w 5445"/>
                <a:gd name="T103" fmla="*/ 1690 h 1712"/>
                <a:gd name="T104" fmla="*/ 1972 w 5445"/>
                <a:gd name="T105" fmla="*/ 115 h 1712"/>
                <a:gd name="T106" fmla="*/ 1801 w 5445"/>
                <a:gd name="T107" fmla="*/ 103 h 1712"/>
                <a:gd name="T108" fmla="*/ 1360 w 5445"/>
                <a:gd name="T109" fmla="*/ 420 h 1712"/>
                <a:gd name="T110" fmla="*/ 1360 w 5445"/>
                <a:gd name="T111" fmla="*/ 1224 h 1712"/>
                <a:gd name="T112" fmla="*/ 1270 w 5445"/>
                <a:gd name="T113" fmla="*/ 1224 h 1712"/>
                <a:gd name="T114" fmla="*/ 1270 w 5445"/>
                <a:gd name="T115" fmla="*/ 414 h 1712"/>
                <a:gd name="T116" fmla="*/ 1801 w 5445"/>
                <a:gd name="T117" fmla="*/ 22 h 1712"/>
                <a:gd name="T118" fmla="*/ 1972 w 5445"/>
                <a:gd name="T119" fmla="*/ 33 h 1712"/>
                <a:gd name="T120" fmla="*/ 1972 w 5445"/>
                <a:gd name="T121" fmla="*/ 115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45" h="1712">
                  <a:moveTo>
                    <a:pt x="0" y="607"/>
                  </a:moveTo>
                  <a:cubicBezTo>
                    <a:pt x="0" y="1016"/>
                    <a:pt x="268" y="1219"/>
                    <a:pt x="642" y="1219"/>
                  </a:cubicBezTo>
                  <a:cubicBezTo>
                    <a:pt x="747" y="1219"/>
                    <a:pt x="864" y="1197"/>
                    <a:pt x="921" y="1162"/>
                  </a:cubicBezTo>
                  <a:cubicBezTo>
                    <a:pt x="921" y="1205"/>
                    <a:pt x="921" y="1205"/>
                    <a:pt x="921" y="1205"/>
                  </a:cubicBezTo>
                  <a:cubicBezTo>
                    <a:pt x="921" y="1525"/>
                    <a:pt x="723" y="1630"/>
                    <a:pt x="498" y="1630"/>
                  </a:cubicBezTo>
                  <a:cubicBezTo>
                    <a:pt x="366" y="1630"/>
                    <a:pt x="255" y="1603"/>
                    <a:pt x="154" y="1546"/>
                  </a:cubicBezTo>
                  <a:cubicBezTo>
                    <a:pt x="154" y="1638"/>
                    <a:pt x="154" y="1638"/>
                    <a:pt x="154" y="1638"/>
                  </a:cubicBezTo>
                  <a:cubicBezTo>
                    <a:pt x="225" y="1682"/>
                    <a:pt x="357" y="1712"/>
                    <a:pt x="498" y="1712"/>
                  </a:cubicBezTo>
                  <a:cubicBezTo>
                    <a:pt x="769" y="1712"/>
                    <a:pt x="1010" y="1565"/>
                    <a:pt x="1010" y="1219"/>
                  </a:cubicBezTo>
                  <a:cubicBezTo>
                    <a:pt x="1010" y="68"/>
                    <a:pt x="1010" y="68"/>
                    <a:pt x="1010" y="68"/>
                  </a:cubicBezTo>
                  <a:cubicBezTo>
                    <a:pt x="926" y="27"/>
                    <a:pt x="783" y="0"/>
                    <a:pt x="674" y="0"/>
                  </a:cubicBezTo>
                  <a:cubicBezTo>
                    <a:pt x="276" y="0"/>
                    <a:pt x="0" y="228"/>
                    <a:pt x="0" y="607"/>
                  </a:cubicBezTo>
                  <a:close/>
                  <a:moveTo>
                    <a:pt x="921" y="1089"/>
                  </a:moveTo>
                  <a:cubicBezTo>
                    <a:pt x="829" y="1127"/>
                    <a:pt x="747" y="1140"/>
                    <a:pt x="642" y="1140"/>
                  </a:cubicBezTo>
                  <a:cubicBezTo>
                    <a:pt x="287" y="1140"/>
                    <a:pt x="92" y="932"/>
                    <a:pt x="92" y="607"/>
                  </a:cubicBezTo>
                  <a:cubicBezTo>
                    <a:pt x="92" y="293"/>
                    <a:pt x="306" y="79"/>
                    <a:pt x="674" y="79"/>
                  </a:cubicBezTo>
                  <a:cubicBezTo>
                    <a:pt x="766" y="79"/>
                    <a:pt x="845" y="92"/>
                    <a:pt x="921" y="117"/>
                  </a:cubicBezTo>
                  <a:lnTo>
                    <a:pt x="921" y="1089"/>
                  </a:lnTo>
                  <a:close/>
                  <a:moveTo>
                    <a:pt x="2545" y="0"/>
                  </a:moveTo>
                  <a:cubicBezTo>
                    <a:pt x="2209" y="0"/>
                    <a:pt x="1971" y="249"/>
                    <a:pt x="1971" y="612"/>
                  </a:cubicBezTo>
                  <a:cubicBezTo>
                    <a:pt x="1971" y="975"/>
                    <a:pt x="2209" y="1224"/>
                    <a:pt x="2545" y="1224"/>
                  </a:cubicBezTo>
                  <a:cubicBezTo>
                    <a:pt x="2881" y="1224"/>
                    <a:pt x="3119" y="975"/>
                    <a:pt x="3119" y="612"/>
                  </a:cubicBezTo>
                  <a:cubicBezTo>
                    <a:pt x="3119" y="249"/>
                    <a:pt x="2881" y="0"/>
                    <a:pt x="2545" y="0"/>
                  </a:cubicBezTo>
                  <a:close/>
                  <a:moveTo>
                    <a:pt x="2545" y="1146"/>
                  </a:moveTo>
                  <a:cubicBezTo>
                    <a:pt x="2260" y="1146"/>
                    <a:pt x="2063" y="932"/>
                    <a:pt x="2063" y="612"/>
                  </a:cubicBezTo>
                  <a:cubicBezTo>
                    <a:pt x="2063" y="293"/>
                    <a:pt x="2260" y="79"/>
                    <a:pt x="2545" y="79"/>
                  </a:cubicBezTo>
                  <a:cubicBezTo>
                    <a:pt x="2829" y="79"/>
                    <a:pt x="3027" y="293"/>
                    <a:pt x="3027" y="612"/>
                  </a:cubicBezTo>
                  <a:cubicBezTo>
                    <a:pt x="3027" y="932"/>
                    <a:pt x="2829" y="1146"/>
                    <a:pt x="2545" y="1146"/>
                  </a:cubicBezTo>
                  <a:close/>
                  <a:moveTo>
                    <a:pt x="4083" y="22"/>
                  </a:moveTo>
                  <a:cubicBezTo>
                    <a:pt x="4172" y="22"/>
                    <a:pt x="4172" y="22"/>
                    <a:pt x="4172" y="22"/>
                  </a:cubicBezTo>
                  <a:cubicBezTo>
                    <a:pt x="4172" y="1181"/>
                    <a:pt x="4172" y="1181"/>
                    <a:pt x="4172" y="1181"/>
                  </a:cubicBezTo>
                  <a:cubicBezTo>
                    <a:pt x="4042" y="1208"/>
                    <a:pt x="3920" y="1224"/>
                    <a:pt x="3807" y="1224"/>
                  </a:cubicBezTo>
                  <a:cubicBezTo>
                    <a:pt x="3460" y="1224"/>
                    <a:pt x="3276" y="1105"/>
                    <a:pt x="3276" y="832"/>
                  </a:cubicBezTo>
                  <a:cubicBezTo>
                    <a:pt x="3276" y="22"/>
                    <a:pt x="3276" y="22"/>
                    <a:pt x="3276" y="22"/>
                  </a:cubicBezTo>
                  <a:cubicBezTo>
                    <a:pt x="3365" y="22"/>
                    <a:pt x="3365" y="22"/>
                    <a:pt x="3365" y="22"/>
                  </a:cubicBezTo>
                  <a:cubicBezTo>
                    <a:pt x="3365" y="826"/>
                    <a:pt x="3365" y="826"/>
                    <a:pt x="3365" y="826"/>
                  </a:cubicBezTo>
                  <a:cubicBezTo>
                    <a:pt x="3365" y="1089"/>
                    <a:pt x="3590" y="1143"/>
                    <a:pt x="3807" y="1143"/>
                  </a:cubicBezTo>
                  <a:cubicBezTo>
                    <a:pt x="3891" y="1143"/>
                    <a:pt x="3994" y="1132"/>
                    <a:pt x="4083" y="1116"/>
                  </a:cubicBezTo>
                  <a:lnTo>
                    <a:pt x="4083" y="22"/>
                  </a:lnTo>
                  <a:close/>
                  <a:moveTo>
                    <a:pt x="4530" y="1690"/>
                  </a:moveTo>
                  <a:cubicBezTo>
                    <a:pt x="4440" y="1690"/>
                    <a:pt x="4440" y="1690"/>
                    <a:pt x="4440" y="1690"/>
                  </a:cubicBezTo>
                  <a:cubicBezTo>
                    <a:pt x="4440" y="68"/>
                    <a:pt x="4440" y="68"/>
                    <a:pt x="4440" y="68"/>
                  </a:cubicBezTo>
                  <a:cubicBezTo>
                    <a:pt x="4538" y="30"/>
                    <a:pt x="4668" y="0"/>
                    <a:pt x="4801" y="0"/>
                  </a:cubicBezTo>
                  <a:cubicBezTo>
                    <a:pt x="5193" y="0"/>
                    <a:pt x="5445" y="203"/>
                    <a:pt x="5445" y="607"/>
                  </a:cubicBezTo>
                  <a:cubicBezTo>
                    <a:pt x="5445" y="991"/>
                    <a:pt x="5188" y="1224"/>
                    <a:pt x="4828" y="1224"/>
                  </a:cubicBezTo>
                  <a:cubicBezTo>
                    <a:pt x="4790" y="1224"/>
                    <a:pt x="4749" y="1221"/>
                    <a:pt x="4709" y="1216"/>
                  </a:cubicBezTo>
                  <a:cubicBezTo>
                    <a:pt x="4709" y="1137"/>
                    <a:pt x="4709" y="1137"/>
                    <a:pt x="4709" y="1137"/>
                  </a:cubicBezTo>
                  <a:cubicBezTo>
                    <a:pt x="4746" y="1143"/>
                    <a:pt x="4785" y="1146"/>
                    <a:pt x="4828" y="1146"/>
                  </a:cubicBezTo>
                  <a:cubicBezTo>
                    <a:pt x="5163" y="1146"/>
                    <a:pt x="5353" y="918"/>
                    <a:pt x="5353" y="607"/>
                  </a:cubicBezTo>
                  <a:cubicBezTo>
                    <a:pt x="5353" y="263"/>
                    <a:pt x="5144" y="79"/>
                    <a:pt x="4801" y="79"/>
                  </a:cubicBezTo>
                  <a:cubicBezTo>
                    <a:pt x="4698" y="79"/>
                    <a:pt x="4595" y="95"/>
                    <a:pt x="4530" y="119"/>
                  </a:cubicBezTo>
                  <a:lnTo>
                    <a:pt x="4530" y="1690"/>
                  </a:lnTo>
                  <a:close/>
                  <a:moveTo>
                    <a:pt x="1972" y="115"/>
                  </a:moveTo>
                  <a:cubicBezTo>
                    <a:pt x="1913" y="108"/>
                    <a:pt x="1853" y="103"/>
                    <a:pt x="1801" y="103"/>
                  </a:cubicBezTo>
                  <a:cubicBezTo>
                    <a:pt x="1584" y="103"/>
                    <a:pt x="1360" y="157"/>
                    <a:pt x="1360" y="420"/>
                  </a:cubicBezTo>
                  <a:cubicBezTo>
                    <a:pt x="1360" y="1224"/>
                    <a:pt x="1360" y="1224"/>
                    <a:pt x="1360" y="1224"/>
                  </a:cubicBezTo>
                  <a:cubicBezTo>
                    <a:pt x="1270" y="1224"/>
                    <a:pt x="1270" y="1224"/>
                    <a:pt x="1270" y="1224"/>
                  </a:cubicBezTo>
                  <a:cubicBezTo>
                    <a:pt x="1270" y="414"/>
                    <a:pt x="1270" y="414"/>
                    <a:pt x="1270" y="414"/>
                  </a:cubicBezTo>
                  <a:cubicBezTo>
                    <a:pt x="1270" y="141"/>
                    <a:pt x="1454" y="22"/>
                    <a:pt x="1801" y="22"/>
                  </a:cubicBezTo>
                  <a:cubicBezTo>
                    <a:pt x="1856" y="22"/>
                    <a:pt x="1913" y="26"/>
                    <a:pt x="1972" y="33"/>
                  </a:cubicBezTo>
                  <a:lnTo>
                    <a:pt x="1972" y="115"/>
                  </a:lnTo>
                  <a:close/>
                </a:path>
              </a:pathLst>
            </a:custGeom>
            <a:solidFill>
              <a:srgbClr val="424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8"/>
            <p:cNvSpPr>
              <a:spLocks noEditPoints="1"/>
            </p:cNvSpPr>
            <p:nvPr userDrawn="1"/>
          </p:nvSpPr>
          <p:spPr bwMode="gray">
            <a:xfrm>
              <a:off x="5854700" y="-354013"/>
              <a:ext cx="14771688" cy="8599488"/>
            </a:xfrm>
            <a:custGeom>
              <a:avLst/>
              <a:gdLst>
                <a:gd name="T0" fmla="*/ 1213 w 3939"/>
                <a:gd name="T1" fmla="*/ 1764 h 2293"/>
                <a:gd name="T2" fmla="*/ 709 w 3939"/>
                <a:gd name="T3" fmla="*/ 1822 h 2293"/>
                <a:gd name="T4" fmla="*/ 0 w 3939"/>
                <a:gd name="T5" fmla="*/ 1180 h 2293"/>
                <a:gd name="T6" fmla="*/ 648 w 3939"/>
                <a:gd name="T7" fmla="*/ 532 h 2293"/>
                <a:gd name="T8" fmla="*/ 880 w 3939"/>
                <a:gd name="T9" fmla="*/ 571 h 2293"/>
                <a:gd name="T10" fmla="*/ 880 w 3939"/>
                <a:gd name="T11" fmla="*/ 0 h 2293"/>
                <a:gd name="T12" fmla="*/ 1213 w 3939"/>
                <a:gd name="T13" fmla="*/ 0 h 2293"/>
                <a:gd name="T14" fmla="*/ 1213 w 3939"/>
                <a:gd name="T15" fmla="*/ 1764 h 2293"/>
                <a:gd name="T16" fmla="*/ 880 w 3939"/>
                <a:gd name="T17" fmla="*/ 864 h 2293"/>
                <a:gd name="T18" fmla="*/ 675 w 3939"/>
                <a:gd name="T19" fmla="*/ 825 h 2293"/>
                <a:gd name="T20" fmla="*/ 338 w 3939"/>
                <a:gd name="T21" fmla="*/ 1169 h 2293"/>
                <a:gd name="T22" fmla="*/ 720 w 3939"/>
                <a:gd name="T23" fmla="*/ 1537 h 2293"/>
                <a:gd name="T24" fmla="*/ 880 w 3939"/>
                <a:gd name="T25" fmla="*/ 1523 h 2293"/>
                <a:gd name="T26" fmla="*/ 880 w 3939"/>
                <a:gd name="T27" fmla="*/ 864 h 2293"/>
                <a:gd name="T28" fmla="*/ 3939 w 3939"/>
                <a:gd name="T29" fmla="*/ 1764 h 2293"/>
                <a:gd name="T30" fmla="*/ 3435 w 3939"/>
                <a:gd name="T31" fmla="*/ 1822 h 2293"/>
                <a:gd name="T32" fmla="*/ 2726 w 3939"/>
                <a:gd name="T33" fmla="*/ 1180 h 2293"/>
                <a:gd name="T34" fmla="*/ 3374 w 3939"/>
                <a:gd name="T35" fmla="*/ 532 h 2293"/>
                <a:gd name="T36" fmla="*/ 3606 w 3939"/>
                <a:gd name="T37" fmla="*/ 571 h 2293"/>
                <a:gd name="T38" fmla="*/ 3606 w 3939"/>
                <a:gd name="T39" fmla="*/ 0 h 2293"/>
                <a:gd name="T40" fmla="*/ 3939 w 3939"/>
                <a:gd name="T41" fmla="*/ 0 h 2293"/>
                <a:gd name="T42" fmla="*/ 3939 w 3939"/>
                <a:gd name="T43" fmla="*/ 1764 h 2293"/>
                <a:gd name="T44" fmla="*/ 3606 w 3939"/>
                <a:gd name="T45" fmla="*/ 864 h 2293"/>
                <a:gd name="T46" fmla="*/ 3402 w 3939"/>
                <a:gd name="T47" fmla="*/ 825 h 2293"/>
                <a:gd name="T48" fmla="*/ 3064 w 3939"/>
                <a:gd name="T49" fmla="*/ 1169 h 2293"/>
                <a:gd name="T50" fmla="*/ 3446 w 3939"/>
                <a:gd name="T51" fmla="*/ 1537 h 2293"/>
                <a:gd name="T52" fmla="*/ 3606 w 3939"/>
                <a:gd name="T53" fmla="*/ 1523 h 2293"/>
                <a:gd name="T54" fmla="*/ 3606 w 3939"/>
                <a:gd name="T55" fmla="*/ 864 h 2293"/>
                <a:gd name="T56" fmla="*/ 1735 w 3939"/>
                <a:gd name="T57" fmla="*/ 861 h 2293"/>
                <a:gd name="T58" fmla="*/ 1934 w 3939"/>
                <a:gd name="T59" fmla="*/ 831 h 2293"/>
                <a:gd name="T60" fmla="*/ 2280 w 3939"/>
                <a:gd name="T61" fmla="*/ 1163 h 2293"/>
                <a:gd name="T62" fmla="*/ 1915 w 3939"/>
                <a:gd name="T63" fmla="*/ 1531 h 2293"/>
                <a:gd name="T64" fmla="*/ 1915 w 3939"/>
                <a:gd name="T65" fmla="*/ 1822 h 2293"/>
                <a:gd name="T66" fmla="*/ 1931 w 3939"/>
                <a:gd name="T67" fmla="*/ 1822 h 2293"/>
                <a:gd name="T68" fmla="*/ 2618 w 3939"/>
                <a:gd name="T69" fmla="*/ 1152 h 2293"/>
                <a:gd name="T70" fmla="*/ 1940 w 3939"/>
                <a:gd name="T71" fmla="*/ 532 h 2293"/>
                <a:gd name="T72" fmla="*/ 1400 w 3939"/>
                <a:gd name="T73" fmla="*/ 634 h 2293"/>
                <a:gd name="T74" fmla="*/ 1400 w 3939"/>
                <a:gd name="T75" fmla="*/ 2293 h 2293"/>
                <a:gd name="T76" fmla="*/ 1735 w 3939"/>
                <a:gd name="T77" fmla="*/ 2293 h 2293"/>
                <a:gd name="T78" fmla="*/ 1735 w 3939"/>
                <a:gd name="T79" fmla="*/ 861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39" h="2293">
                  <a:moveTo>
                    <a:pt x="1213" y="1764"/>
                  </a:moveTo>
                  <a:cubicBezTo>
                    <a:pt x="1066" y="1803"/>
                    <a:pt x="875" y="1822"/>
                    <a:pt x="709" y="1822"/>
                  </a:cubicBezTo>
                  <a:cubicBezTo>
                    <a:pt x="282" y="1822"/>
                    <a:pt x="0" y="1595"/>
                    <a:pt x="0" y="1180"/>
                  </a:cubicBezTo>
                  <a:cubicBezTo>
                    <a:pt x="0" y="787"/>
                    <a:pt x="263" y="532"/>
                    <a:pt x="648" y="532"/>
                  </a:cubicBezTo>
                  <a:cubicBezTo>
                    <a:pt x="734" y="532"/>
                    <a:pt x="825" y="543"/>
                    <a:pt x="880" y="571"/>
                  </a:cubicBezTo>
                  <a:cubicBezTo>
                    <a:pt x="880" y="0"/>
                    <a:pt x="880" y="0"/>
                    <a:pt x="880" y="0"/>
                  </a:cubicBezTo>
                  <a:cubicBezTo>
                    <a:pt x="1213" y="0"/>
                    <a:pt x="1213" y="0"/>
                    <a:pt x="1213" y="0"/>
                  </a:cubicBezTo>
                  <a:lnTo>
                    <a:pt x="1213" y="1764"/>
                  </a:lnTo>
                  <a:close/>
                  <a:moveTo>
                    <a:pt x="880" y="864"/>
                  </a:moveTo>
                  <a:cubicBezTo>
                    <a:pt x="828" y="839"/>
                    <a:pt x="759" y="825"/>
                    <a:pt x="675" y="825"/>
                  </a:cubicBezTo>
                  <a:cubicBezTo>
                    <a:pt x="473" y="825"/>
                    <a:pt x="338" y="950"/>
                    <a:pt x="338" y="1169"/>
                  </a:cubicBezTo>
                  <a:cubicBezTo>
                    <a:pt x="338" y="1404"/>
                    <a:pt x="484" y="1537"/>
                    <a:pt x="720" y="1537"/>
                  </a:cubicBezTo>
                  <a:cubicBezTo>
                    <a:pt x="761" y="1537"/>
                    <a:pt x="825" y="1534"/>
                    <a:pt x="880" y="1523"/>
                  </a:cubicBezTo>
                  <a:lnTo>
                    <a:pt x="880" y="864"/>
                  </a:lnTo>
                  <a:close/>
                  <a:moveTo>
                    <a:pt x="3939" y="1764"/>
                  </a:moveTo>
                  <a:cubicBezTo>
                    <a:pt x="3792" y="1803"/>
                    <a:pt x="3601" y="1822"/>
                    <a:pt x="3435" y="1822"/>
                  </a:cubicBezTo>
                  <a:cubicBezTo>
                    <a:pt x="3008" y="1822"/>
                    <a:pt x="2726" y="1595"/>
                    <a:pt x="2726" y="1180"/>
                  </a:cubicBezTo>
                  <a:cubicBezTo>
                    <a:pt x="2726" y="787"/>
                    <a:pt x="2989" y="532"/>
                    <a:pt x="3374" y="532"/>
                  </a:cubicBezTo>
                  <a:cubicBezTo>
                    <a:pt x="3460" y="532"/>
                    <a:pt x="3551" y="543"/>
                    <a:pt x="3606" y="571"/>
                  </a:cubicBezTo>
                  <a:cubicBezTo>
                    <a:pt x="3606" y="0"/>
                    <a:pt x="3606" y="0"/>
                    <a:pt x="3606" y="0"/>
                  </a:cubicBezTo>
                  <a:cubicBezTo>
                    <a:pt x="3939" y="0"/>
                    <a:pt x="3939" y="0"/>
                    <a:pt x="3939" y="0"/>
                  </a:cubicBezTo>
                  <a:lnTo>
                    <a:pt x="3939" y="1764"/>
                  </a:lnTo>
                  <a:close/>
                  <a:moveTo>
                    <a:pt x="3606" y="864"/>
                  </a:moveTo>
                  <a:cubicBezTo>
                    <a:pt x="3554" y="839"/>
                    <a:pt x="3485" y="825"/>
                    <a:pt x="3402" y="825"/>
                  </a:cubicBezTo>
                  <a:cubicBezTo>
                    <a:pt x="3199" y="825"/>
                    <a:pt x="3064" y="950"/>
                    <a:pt x="3064" y="1169"/>
                  </a:cubicBezTo>
                  <a:cubicBezTo>
                    <a:pt x="3064" y="1404"/>
                    <a:pt x="3211" y="1537"/>
                    <a:pt x="3446" y="1537"/>
                  </a:cubicBezTo>
                  <a:cubicBezTo>
                    <a:pt x="3487" y="1537"/>
                    <a:pt x="3551" y="1534"/>
                    <a:pt x="3606" y="1523"/>
                  </a:cubicBezTo>
                  <a:lnTo>
                    <a:pt x="3606" y="864"/>
                  </a:lnTo>
                  <a:close/>
                  <a:moveTo>
                    <a:pt x="1735" y="861"/>
                  </a:moveTo>
                  <a:cubicBezTo>
                    <a:pt x="1790" y="839"/>
                    <a:pt x="1868" y="831"/>
                    <a:pt x="1934" y="831"/>
                  </a:cubicBezTo>
                  <a:cubicBezTo>
                    <a:pt x="2139" y="831"/>
                    <a:pt x="2280" y="950"/>
                    <a:pt x="2280" y="1163"/>
                  </a:cubicBezTo>
                  <a:cubicBezTo>
                    <a:pt x="2280" y="1414"/>
                    <a:pt x="2124" y="1528"/>
                    <a:pt x="1915" y="1531"/>
                  </a:cubicBezTo>
                  <a:cubicBezTo>
                    <a:pt x="1915" y="1822"/>
                    <a:pt x="1915" y="1822"/>
                    <a:pt x="1915" y="1822"/>
                  </a:cubicBezTo>
                  <a:cubicBezTo>
                    <a:pt x="1920" y="1822"/>
                    <a:pt x="1926" y="1822"/>
                    <a:pt x="1931" y="1822"/>
                  </a:cubicBezTo>
                  <a:cubicBezTo>
                    <a:pt x="2361" y="1822"/>
                    <a:pt x="2618" y="1581"/>
                    <a:pt x="2618" y="1152"/>
                  </a:cubicBezTo>
                  <a:cubicBezTo>
                    <a:pt x="2618" y="762"/>
                    <a:pt x="2344" y="532"/>
                    <a:pt x="1940" y="532"/>
                  </a:cubicBezTo>
                  <a:cubicBezTo>
                    <a:pt x="1735" y="532"/>
                    <a:pt x="1533" y="579"/>
                    <a:pt x="1400" y="634"/>
                  </a:cubicBezTo>
                  <a:cubicBezTo>
                    <a:pt x="1400" y="2293"/>
                    <a:pt x="1400" y="2293"/>
                    <a:pt x="1400" y="2293"/>
                  </a:cubicBezTo>
                  <a:cubicBezTo>
                    <a:pt x="1735" y="2293"/>
                    <a:pt x="1735" y="2293"/>
                    <a:pt x="1735" y="2293"/>
                  </a:cubicBezTo>
                  <a:lnTo>
                    <a:pt x="1735" y="861"/>
                  </a:lnTo>
                  <a:close/>
                </a:path>
              </a:pathLst>
            </a:custGeom>
            <a:solidFill>
              <a:srgbClr val="424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gray">
            <a:xfrm>
              <a:off x="-9040423" y="-4000600"/>
              <a:ext cx="10945812" cy="12753975"/>
            </a:xfrm>
            <a:custGeom>
              <a:avLst/>
              <a:gdLst>
                <a:gd name="T0" fmla="*/ 2028 w 2919"/>
                <a:gd name="T1" fmla="*/ 1518 h 3401"/>
                <a:gd name="T2" fmla="*/ 1979 w 2919"/>
                <a:gd name="T3" fmla="*/ 1517 h 3401"/>
                <a:gd name="T4" fmla="*/ 1900 w 2919"/>
                <a:gd name="T5" fmla="*/ 1470 h 3401"/>
                <a:gd name="T6" fmla="*/ 1883 w 2919"/>
                <a:gd name="T7" fmla="*/ 1452 h 3401"/>
                <a:gd name="T8" fmla="*/ 1882 w 2919"/>
                <a:gd name="T9" fmla="*/ 1451 h 3401"/>
                <a:gd name="T10" fmla="*/ 1874 w 2919"/>
                <a:gd name="T11" fmla="*/ 1426 h 3401"/>
                <a:gd name="T12" fmla="*/ 1872 w 2919"/>
                <a:gd name="T13" fmla="*/ 1334 h 3401"/>
                <a:gd name="T14" fmla="*/ 1896 w 2919"/>
                <a:gd name="T15" fmla="*/ 1291 h 3401"/>
                <a:gd name="T16" fmla="*/ 2845 w 2919"/>
                <a:gd name="T17" fmla="*/ 738 h 3401"/>
                <a:gd name="T18" fmla="*/ 1513 w 2919"/>
                <a:gd name="T19" fmla="*/ 12 h 3401"/>
                <a:gd name="T20" fmla="*/ 1459 w 2919"/>
                <a:gd name="T21" fmla="*/ 0 h 3401"/>
                <a:gd name="T22" fmla="*/ 1406 w 2919"/>
                <a:gd name="T23" fmla="*/ 12 h 3401"/>
                <a:gd name="T24" fmla="*/ 74 w 2919"/>
                <a:gd name="T25" fmla="*/ 738 h 3401"/>
                <a:gd name="T26" fmla="*/ 1566 w 2919"/>
                <a:gd name="T27" fmla="*/ 1607 h 3401"/>
                <a:gd name="T28" fmla="*/ 1591 w 2919"/>
                <a:gd name="T29" fmla="*/ 1649 h 3401"/>
                <a:gd name="T30" fmla="*/ 1591 w 2919"/>
                <a:gd name="T31" fmla="*/ 2916 h 3401"/>
                <a:gd name="T32" fmla="*/ 1565 w 2919"/>
                <a:gd name="T33" fmla="*/ 2958 h 3401"/>
                <a:gd name="T34" fmla="*/ 1485 w 2919"/>
                <a:gd name="T35" fmla="*/ 3003 h 3401"/>
                <a:gd name="T36" fmla="*/ 1461 w 2919"/>
                <a:gd name="T37" fmla="*/ 3008 h 3401"/>
                <a:gd name="T38" fmla="*/ 1459 w 2919"/>
                <a:gd name="T39" fmla="*/ 3008 h 3401"/>
                <a:gd name="T40" fmla="*/ 1434 w 2919"/>
                <a:gd name="T41" fmla="*/ 3003 h 3401"/>
                <a:gd name="T42" fmla="*/ 1353 w 2919"/>
                <a:gd name="T43" fmla="*/ 2958 h 3401"/>
                <a:gd name="T44" fmla="*/ 1328 w 2919"/>
                <a:gd name="T45" fmla="*/ 2916 h 3401"/>
                <a:gd name="T46" fmla="*/ 1328 w 2919"/>
                <a:gd name="T47" fmla="*/ 1786 h 3401"/>
                <a:gd name="T48" fmla="*/ 1315 w 2919"/>
                <a:gd name="T49" fmla="*/ 1764 h 3401"/>
                <a:gd name="T50" fmla="*/ 0 w 2919"/>
                <a:gd name="T51" fmla="*/ 999 h 3401"/>
                <a:gd name="T52" fmla="*/ 0 w 2919"/>
                <a:gd name="T53" fmla="*/ 2498 h 3401"/>
                <a:gd name="T54" fmla="*/ 52 w 2919"/>
                <a:gd name="T55" fmla="*/ 2590 h 3401"/>
                <a:gd name="T56" fmla="*/ 1407 w 2919"/>
                <a:gd name="T57" fmla="*/ 3389 h 3401"/>
                <a:gd name="T58" fmla="*/ 1459 w 2919"/>
                <a:gd name="T59" fmla="*/ 3401 h 3401"/>
                <a:gd name="T60" fmla="*/ 1512 w 2919"/>
                <a:gd name="T61" fmla="*/ 3389 h 3401"/>
                <a:gd name="T62" fmla="*/ 2867 w 2919"/>
                <a:gd name="T63" fmla="*/ 2590 h 3401"/>
                <a:gd name="T64" fmla="*/ 2919 w 2919"/>
                <a:gd name="T65" fmla="*/ 2498 h 3401"/>
                <a:gd name="T66" fmla="*/ 2919 w 2919"/>
                <a:gd name="T67" fmla="*/ 999 h 3401"/>
                <a:gd name="T68" fmla="*/ 2028 w 2919"/>
                <a:gd name="T69" fmla="*/ 1518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9" h="3401">
                  <a:moveTo>
                    <a:pt x="2028" y="1518"/>
                  </a:moveTo>
                  <a:cubicBezTo>
                    <a:pt x="2014" y="1526"/>
                    <a:pt x="1992" y="1525"/>
                    <a:pt x="1979" y="1517"/>
                  </a:cubicBezTo>
                  <a:cubicBezTo>
                    <a:pt x="1900" y="1470"/>
                    <a:pt x="1900" y="1470"/>
                    <a:pt x="1900" y="1470"/>
                  </a:cubicBezTo>
                  <a:cubicBezTo>
                    <a:pt x="1894" y="1466"/>
                    <a:pt x="1888" y="1460"/>
                    <a:pt x="1883" y="1452"/>
                  </a:cubicBezTo>
                  <a:cubicBezTo>
                    <a:pt x="1883" y="1452"/>
                    <a:pt x="1883" y="1451"/>
                    <a:pt x="1882" y="1451"/>
                  </a:cubicBezTo>
                  <a:cubicBezTo>
                    <a:pt x="1877" y="1442"/>
                    <a:pt x="1875" y="1434"/>
                    <a:pt x="1874" y="1426"/>
                  </a:cubicBezTo>
                  <a:cubicBezTo>
                    <a:pt x="1872" y="1334"/>
                    <a:pt x="1872" y="1334"/>
                    <a:pt x="1872" y="1334"/>
                  </a:cubicBezTo>
                  <a:cubicBezTo>
                    <a:pt x="1872" y="1318"/>
                    <a:pt x="1882" y="1299"/>
                    <a:pt x="1896" y="1291"/>
                  </a:cubicBezTo>
                  <a:cubicBezTo>
                    <a:pt x="2845" y="738"/>
                    <a:pt x="2845" y="738"/>
                    <a:pt x="2845" y="738"/>
                  </a:cubicBezTo>
                  <a:cubicBezTo>
                    <a:pt x="1513" y="12"/>
                    <a:pt x="1513" y="12"/>
                    <a:pt x="1513" y="12"/>
                  </a:cubicBezTo>
                  <a:cubicBezTo>
                    <a:pt x="1498" y="4"/>
                    <a:pt x="1479" y="0"/>
                    <a:pt x="1459" y="0"/>
                  </a:cubicBezTo>
                  <a:cubicBezTo>
                    <a:pt x="1440" y="0"/>
                    <a:pt x="1421" y="4"/>
                    <a:pt x="1406" y="12"/>
                  </a:cubicBezTo>
                  <a:cubicBezTo>
                    <a:pt x="74" y="738"/>
                    <a:pt x="74" y="738"/>
                    <a:pt x="74" y="738"/>
                  </a:cubicBezTo>
                  <a:cubicBezTo>
                    <a:pt x="1566" y="1607"/>
                    <a:pt x="1566" y="1607"/>
                    <a:pt x="1566" y="1607"/>
                  </a:cubicBezTo>
                  <a:cubicBezTo>
                    <a:pt x="1580" y="1615"/>
                    <a:pt x="1591" y="1633"/>
                    <a:pt x="1591" y="1649"/>
                  </a:cubicBezTo>
                  <a:cubicBezTo>
                    <a:pt x="1591" y="2916"/>
                    <a:pt x="1591" y="2916"/>
                    <a:pt x="1591" y="2916"/>
                  </a:cubicBezTo>
                  <a:cubicBezTo>
                    <a:pt x="1591" y="2932"/>
                    <a:pt x="1579" y="2951"/>
                    <a:pt x="1565" y="2958"/>
                  </a:cubicBezTo>
                  <a:cubicBezTo>
                    <a:pt x="1485" y="3003"/>
                    <a:pt x="1485" y="3003"/>
                    <a:pt x="1485" y="3003"/>
                  </a:cubicBezTo>
                  <a:cubicBezTo>
                    <a:pt x="1478" y="3006"/>
                    <a:pt x="1470" y="3008"/>
                    <a:pt x="1461" y="3008"/>
                  </a:cubicBezTo>
                  <a:cubicBezTo>
                    <a:pt x="1460" y="3008"/>
                    <a:pt x="1460" y="3008"/>
                    <a:pt x="1459" y="3008"/>
                  </a:cubicBezTo>
                  <a:cubicBezTo>
                    <a:pt x="1450" y="3008"/>
                    <a:pt x="1441" y="3006"/>
                    <a:pt x="1434" y="3003"/>
                  </a:cubicBezTo>
                  <a:cubicBezTo>
                    <a:pt x="1353" y="2958"/>
                    <a:pt x="1353" y="2958"/>
                    <a:pt x="1353" y="2958"/>
                  </a:cubicBezTo>
                  <a:cubicBezTo>
                    <a:pt x="1339" y="2951"/>
                    <a:pt x="1328" y="2932"/>
                    <a:pt x="1328" y="2916"/>
                  </a:cubicBezTo>
                  <a:cubicBezTo>
                    <a:pt x="1328" y="1786"/>
                    <a:pt x="1328" y="1786"/>
                    <a:pt x="1328" y="1786"/>
                  </a:cubicBezTo>
                  <a:cubicBezTo>
                    <a:pt x="1328" y="1778"/>
                    <a:pt x="1321" y="1768"/>
                    <a:pt x="1315" y="1764"/>
                  </a:cubicBezTo>
                  <a:cubicBezTo>
                    <a:pt x="0" y="999"/>
                    <a:pt x="0" y="999"/>
                    <a:pt x="0" y="999"/>
                  </a:cubicBezTo>
                  <a:cubicBezTo>
                    <a:pt x="0" y="2498"/>
                    <a:pt x="0" y="2498"/>
                    <a:pt x="0" y="2498"/>
                  </a:cubicBezTo>
                  <a:cubicBezTo>
                    <a:pt x="0" y="2532"/>
                    <a:pt x="23" y="2573"/>
                    <a:pt x="52" y="2590"/>
                  </a:cubicBezTo>
                  <a:cubicBezTo>
                    <a:pt x="1407" y="3389"/>
                    <a:pt x="1407" y="3389"/>
                    <a:pt x="1407" y="3389"/>
                  </a:cubicBezTo>
                  <a:cubicBezTo>
                    <a:pt x="1421" y="3397"/>
                    <a:pt x="1440" y="3401"/>
                    <a:pt x="1459" y="3401"/>
                  </a:cubicBezTo>
                  <a:cubicBezTo>
                    <a:pt x="1478" y="3401"/>
                    <a:pt x="1498" y="3397"/>
                    <a:pt x="1512" y="3389"/>
                  </a:cubicBezTo>
                  <a:cubicBezTo>
                    <a:pt x="2867" y="2590"/>
                    <a:pt x="2867" y="2590"/>
                    <a:pt x="2867" y="2590"/>
                  </a:cubicBezTo>
                  <a:cubicBezTo>
                    <a:pt x="2895" y="2573"/>
                    <a:pt x="2919" y="2532"/>
                    <a:pt x="2919" y="2498"/>
                  </a:cubicBezTo>
                  <a:cubicBezTo>
                    <a:pt x="2919" y="999"/>
                    <a:pt x="2919" y="999"/>
                    <a:pt x="2919" y="999"/>
                  </a:cubicBezTo>
                  <a:lnTo>
                    <a:pt x="2028" y="15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0034"/>
                </a:gs>
                <a:gs pos="40000">
                  <a:srgbClr val="DC0032"/>
                </a:gs>
              </a:gsLst>
              <a:lin ang="192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091022" y="2901181"/>
            <a:ext cx="5555963" cy="297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bg-BG" sz="4000" dirty="0" smtClean="0">
                <a:latin typeface="Arial" panose="020B0604020202020204" pitchFamily="34" charset="0"/>
              </a:rPr>
              <a:t>Спиди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bg-BG" sz="4000" dirty="0" smtClean="0">
                <a:latin typeface="Arial" panose="020B0604020202020204" pitchFamily="34" charset="0"/>
              </a:rPr>
              <a:t>АД</a:t>
            </a:r>
            <a:endParaRPr lang="bg-BG" sz="40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ts val="4500"/>
              </a:lnSpc>
            </a:pPr>
            <a:r>
              <a:rPr lang="bg-BG" sz="2800" dirty="0" smtClean="0">
                <a:solidFill>
                  <a:srgbClr val="DC0032"/>
                </a:solidFill>
                <a:latin typeface="Arial" panose="020B0604020202020204" pitchFamily="34" charset="0"/>
              </a:rPr>
              <a:t>Презентация за Общо Събрание на Акционерите </a:t>
            </a:r>
            <a:endParaRPr lang="en-US" sz="2800" dirty="0" smtClean="0">
              <a:solidFill>
                <a:srgbClr val="DC003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ts val="4500"/>
              </a:lnSpc>
            </a:pPr>
            <a:endParaRPr lang="en-US" sz="4000" dirty="0">
              <a:solidFill>
                <a:srgbClr val="DC003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ts val="4500"/>
              </a:lnSpc>
            </a:pPr>
            <a:r>
              <a:rPr lang="bg-BG" sz="2400" dirty="0" smtClean="0">
                <a:solidFill>
                  <a:srgbClr val="DC0032"/>
                </a:solidFill>
                <a:latin typeface="Arial" panose="020B0604020202020204" pitchFamily="34" charset="0"/>
              </a:rPr>
              <a:t>23 Юни</a:t>
            </a:r>
            <a:r>
              <a:rPr lang="en-US" sz="2400" dirty="0" smtClean="0">
                <a:solidFill>
                  <a:srgbClr val="DC0032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DC0032"/>
                </a:solidFill>
                <a:latin typeface="Arial" panose="020B0604020202020204" pitchFamily="34" charset="0"/>
              </a:rPr>
              <a:t>2017</a:t>
            </a:r>
            <a:endParaRPr lang="bg-BG" sz="2400" dirty="0">
              <a:solidFill>
                <a:srgbClr val="DC003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0592"/>
      </p:ext>
    </p:extLst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968240" y="325348"/>
            <a:ext cx="7615237" cy="51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bg-BG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Очаквания за </a:t>
            </a:r>
            <a:r>
              <a:rPr lang="bg-BG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bg-BG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9469" name="Rectangle 18"/>
          <p:cNvSpPr>
            <a:spLocks noChangeArrowheads="1"/>
          </p:cNvSpPr>
          <p:nvPr/>
        </p:nvSpPr>
        <p:spPr bwMode="auto">
          <a:xfrm>
            <a:off x="1441859" y="1229060"/>
            <a:ext cx="1727200" cy="1079500"/>
          </a:xfrm>
          <a:prstGeom prst="rect">
            <a:avLst/>
          </a:prstGeom>
          <a:solidFill>
            <a:srgbClr val="FFCC00">
              <a:alpha val="7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Пазарна среда</a:t>
            </a:r>
          </a:p>
        </p:txBody>
      </p:sp>
      <p:sp>
        <p:nvSpPr>
          <p:cNvPr id="19470" name="Rectangle 19"/>
          <p:cNvSpPr>
            <a:spLocks noChangeArrowheads="1"/>
          </p:cNvSpPr>
          <p:nvPr/>
        </p:nvSpPr>
        <p:spPr bwMode="auto">
          <a:xfrm>
            <a:off x="1441859" y="2333047"/>
            <a:ext cx="1727200" cy="1079500"/>
          </a:xfrm>
          <a:prstGeom prst="rect">
            <a:avLst/>
          </a:prstGeom>
          <a:solidFill>
            <a:srgbClr val="FFCC00">
              <a:alpha val="7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</a:t>
            </a:r>
          </a:p>
        </p:txBody>
      </p:sp>
      <p:sp>
        <p:nvSpPr>
          <p:cNvPr id="19471" name="Rectangle 20"/>
          <p:cNvSpPr>
            <a:spLocks noChangeArrowheads="1"/>
          </p:cNvSpPr>
          <p:nvPr/>
        </p:nvSpPr>
        <p:spPr bwMode="auto">
          <a:xfrm>
            <a:off x="1441859" y="3460311"/>
            <a:ext cx="1727200" cy="1079500"/>
          </a:xfrm>
          <a:prstGeom prst="rect">
            <a:avLst/>
          </a:prstGeom>
          <a:solidFill>
            <a:srgbClr val="FFCC00">
              <a:alpha val="7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Разходи и инвестиции</a:t>
            </a:r>
          </a:p>
        </p:txBody>
      </p:sp>
      <p:sp>
        <p:nvSpPr>
          <p:cNvPr id="19472" name="Rectangle 21"/>
          <p:cNvSpPr>
            <a:spLocks noChangeArrowheads="1"/>
          </p:cNvSpPr>
          <p:nvPr/>
        </p:nvSpPr>
        <p:spPr bwMode="auto">
          <a:xfrm>
            <a:off x="1441859" y="4591096"/>
            <a:ext cx="1727200" cy="1079500"/>
          </a:xfrm>
          <a:prstGeom prst="rect">
            <a:avLst/>
          </a:prstGeom>
          <a:solidFill>
            <a:srgbClr val="FFCC00">
              <a:alpha val="7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Рентабилност</a:t>
            </a:r>
          </a:p>
        </p:txBody>
      </p:sp>
      <p:sp>
        <p:nvSpPr>
          <p:cNvPr id="19473" name="Rectangle 22"/>
          <p:cNvSpPr>
            <a:spLocks noChangeArrowheads="1"/>
          </p:cNvSpPr>
          <p:nvPr/>
        </p:nvSpPr>
        <p:spPr bwMode="auto">
          <a:xfrm>
            <a:off x="3169059" y="1229060"/>
            <a:ext cx="6049018" cy="10795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Стабилен ръст на онлайн търговията в краткосрочен и средносрочен план прави частните клиенти все по активни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Сравнително висок ръст на БВП </a:t>
            </a:r>
            <a:r>
              <a:rPr lang="bg-BG" sz="12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потреблението създава </a:t>
            </a: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добра динамика в сферата на услугите  </a:t>
            </a:r>
          </a:p>
        </p:txBody>
      </p:sp>
      <p:sp>
        <p:nvSpPr>
          <p:cNvPr id="19474" name="Rectangle 23"/>
          <p:cNvSpPr>
            <a:spLocks noChangeArrowheads="1"/>
          </p:cNvSpPr>
          <p:nvPr/>
        </p:nvSpPr>
        <p:spPr bwMode="auto">
          <a:xfrm>
            <a:off x="3169059" y="2355169"/>
            <a:ext cx="6049019" cy="10795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 за поддържане на двуцифрен ръст в куриерските и логистични услуги в България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По-динамичната </a:t>
            </a: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икономика на Румъния и по-ниската база дава възможност за реализиране на по-висок ръст</a:t>
            </a:r>
          </a:p>
        </p:txBody>
      </p:sp>
      <p:sp>
        <p:nvSpPr>
          <p:cNvPr id="19475" name="Rectangle 24"/>
          <p:cNvSpPr>
            <a:spLocks noChangeArrowheads="1"/>
          </p:cNvSpPr>
          <p:nvPr/>
        </p:nvSpPr>
        <p:spPr bwMode="auto">
          <a:xfrm>
            <a:off x="3169059" y="3485954"/>
            <a:ext cx="6049018" cy="10795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Инвестиционната активност ще остане висока, но под нивата от 2016 г. Ще се увеличи тежестта на Румъния за сметка на България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Повишава се фокусът върху оптимизирането на разходите и по-тясното им обвързване с постигнатите резултати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6" name="Rectangle 25"/>
          <p:cNvSpPr>
            <a:spLocks noChangeArrowheads="1"/>
          </p:cNvSpPr>
          <p:nvPr/>
        </p:nvSpPr>
        <p:spPr bwMode="auto">
          <a:xfrm>
            <a:off x="3169059" y="4565453"/>
            <a:ext cx="6049018" cy="10795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Предприети са мерки за подобряването на представянето на нискорентабилните услуги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Повишаването на </a:t>
            </a: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натоварването на капацитета и разширяването на базата при новите услуги ще се отрази и на рентабилността</a:t>
            </a:r>
            <a:r>
              <a:rPr lang="bg-BG" sz="1400" dirty="0">
                <a:solidFill>
                  <a:srgbClr val="003366"/>
                </a:solidFill>
              </a:rPr>
              <a:t>.</a:t>
            </a:r>
            <a:endParaRPr lang="bg-BG" sz="1400" dirty="0">
              <a:solidFill>
                <a:srgbClr val="0033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899638"/>
            <a:ext cx="5319346" cy="958362"/>
          </a:xfrm>
          <a:prstGeom prst="rect">
            <a:avLst/>
          </a:prstGeom>
          <a:solidFill>
            <a:srgbClr val="DC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5363722" y="5899638"/>
            <a:ext cx="2821915" cy="958362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8234665" y="5899638"/>
            <a:ext cx="1034587" cy="9583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10" y="6010005"/>
            <a:ext cx="1799931" cy="5498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5916381"/>
            <a:ext cx="5319346" cy="958362"/>
          </a:xfrm>
          <a:prstGeom prst="rect">
            <a:avLst/>
          </a:prstGeom>
          <a:solidFill>
            <a:srgbClr val="DC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TextBox 17"/>
          <p:cNvSpPr txBox="1"/>
          <p:nvPr/>
        </p:nvSpPr>
        <p:spPr>
          <a:xfrm>
            <a:off x="465550" y="6145092"/>
            <a:ext cx="45900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Какво планираме</a:t>
            </a:r>
            <a:endParaRPr lang="bg-BG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697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07" y="1023944"/>
            <a:ext cx="8442238" cy="45837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899638"/>
            <a:ext cx="5319346" cy="958362"/>
          </a:xfrm>
          <a:prstGeom prst="rect">
            <a:avLst/>
          </a:prstGeom>
          <a:solidFill>
            <a:srgbClr val="DC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465550" y="6145092"/>
            <a:ext cx="45900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Корпоративна устойчивост</a:t>
            </a:r>
            <a:endParaRPr lang="bg-BG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10" y="6010005"/>
            <a:ext cx="1799931" cy="5498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63722" y="5899638"/>
            <a:ext cx="2821915" cy="958362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8234665" y="5899638"/>
            <a:ext cx="1034587" cy="9583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8528953" y="334661"/>
            <a:ext cx="3413111" cy="51901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7272" tIns="43636" rIns="87272" bIns="43636">
            <a:spAutoFit/>
          </a:bodyPr>
          <a:lstStyle>
            <a:lvl1pPr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B050"/>
              </a:buClr>
              <a:buSzPct val="100000"/>
            </a:pPr>
            <a:r>
              <a:rPr lang="en-US" sz="2800" b="1" i="1" dirty="0" smtClean="0">
                <a:solidFill>
                  <a:srgbClr val="00B050"/>
                </a:solidFill>
                <a:latin typeface="Arial Cyr" panose="020B0604020202020204" pitchFamily="34" charset="0"/>
              </a:rPr>
              <a:t>SPEEDY </a:t>
            </a:r>
            <a:r>
              <a:rPr lang="en-US" sz="2800" i="1" dirty="0" smtClean="0">
                <a:solidFill>
                  <a:srgbClr val="00B050"/>
                </a:solidFill>
                <a:latin typeface="+mn-lt"/>
              </a:rPr>
              <a:t>goes green</a:t>
            </a:r>
            <a:endParaRPr lang="bg-BG" sz="2800" i="1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5131053" y="3982501"/>
            <a:ext cx="1253965" cy="51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B050"/>
              </a:buClr>
              <a:buSzPct val="100000"/>
            </a:pPr>
            <a:r>
              <a:rPr lang="bg-BG" sz="1400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Спиди търси Таланти</a:t>
            </a:r>
            <a:endParaRPr lang="bg-BG" sz="1400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8234665" y="4544036"/>
            <a:ext cx="3412107" cy="58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B050"/>
              </a:buClr>
              <a:buSzPct val="100000"/>
            </a:pPr>
            <a:r>
              <a:rPr lang="bg-BG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Флота от </a:t>
            </a:r>
            <a:r>
              <a:rPr lang="bg-BG" dirty="0" err="1" smtClean="0">
                <a:latin typeface="Arial Cyr" panose="020B0604020202020204" pitchFamily="34" charset="0"/>
                <a:cs typeface="Arial Cyr" panose="020B0604020202020204" pitchFamily="34" charset="0"/>
              </a:rPr>
              <a:t>електромобили</a:t>
            </a:r>
            <a:r>
              <a:rPr lang="bg-BG" dirty="0" smtClean="0"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ZERO </a:t>
            </a:r>
            <a:r>
              <a:rPr lang="en-US" dirty="0" smtClean="0">
                <a:solidFill>
                  <a:srgbClr val="00B05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EMISSIONS</a:t>
            </a:r>
            <a:endParaRPr lang="bg-BG" dirty="0" smtClean="0">
              <a:solidFill>
                <a:srgbClr val="00B05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3370133" y="1316787"/>
            <a:ext cx="1489250" cy="138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Pct val="100000"/>
            </a:pPr>
            <a:r>
              <a:rPr lang="bg-BG" altLang="bg-BG" sz="1400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Спонсориране на младежки, образователни, </a:t>
            </a:r>
            <a:endParaRPr lang="en-US" altLang="bg-BG" sz="1400" dirty="0" smtClean="0"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Pct val="100000"/>
            </a:pPr>
            <a:r>
              <a:rPr lang="bg-BG" altLang="bg-BG" sz="1400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спортни и научни дейности</a:t>
            </a:r>
            <a:endParaRPr lang="bg-BG" altLang="bg-BG" sz="1400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1632848" y="4143927"/>
            <a:ext cx="1630563" cy="138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B050"/>
              </a:buClr>
              <a:buSzPct val="100000"/>
            </a:pPr>
            <a:r>
              <a:rPr lang="bg-BG" sz="1400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Подобряване условията на труд и осигуряване на безопасна работна среда</a:t>
            </a:r>
            <a:endParaRPr lang="bg-BG" sz="1400" dirty="0" smtClean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465550" y="2617567"/>
            <a:ext cx="1716411" cy="159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B050"/>
              </a:buClr>
              <a:buSzPct val="100000"/>
            </a:pPr>
            <a:r>
              <a:rPr lang="bg-BG" sz="1400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Био-</a:t>
            </a:r>
            <a:r>
              <a:rPr lang="bg-BG" sz="1400" dirty="0" err="1" smtClean="0">
                <a:latin typeface="Arial Cyr" panose="020B0604020202020204" pitchFamily="34" charset="0"/>
                <a:cs typeface="Arial Cyr" panose="020B0604020202020204" pitchFamily="34" charset="0"/>
              </a:rPr>
              <a:t>разградими</a:t>
            </a:r>
            <a:r>
              <a:rPr lang="bg-BG" sz="1400" dirty="0" smtClean="0">
                <a:latin typeface="Arial Cyr" panose="020B0604020202020204" pitchFamily="34" charset="0"/>
                <a:cs typeface="Arial Cyr" panose="020B0604020202020204" pitchFamily="34" charset="0"/>
              </a:rPr>
              <a:t> опаковки за пратки, електронни решения и спестяване на хартия</a:t>
            </a:r>
            <a:endParaRPr lang="bg-BG" sz="1400" dirty="0" smtClean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9334228" y="951679"/>
            <a:ext cx="2607836" cy="33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233363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233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B050"/>
              </a:buClr>
              <a:buSzPct val="100000"/>
            </a:pPr>
            <a:r>
              <a:rPr lang="en-US" dirty="0" smtClean="0">
                <a:latin typeface="Arial Cyr" panose="020B0604020202020204" pitchFamily="34" charset="0"/>
                <a:cs typeface="Arial Cyr" panose="020B0604020202020204" pitchFamily="34" charset="0"/>
              </a:rPr>
              <a:t>www.speedygoesgreen.bg</a:t>
            </a:r>
            <a:endParaRPr lang="bg-BG" dirty="0" smtClean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59357"/>
      </p:ext>
    </p:extLst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99638"/>
            <a:ext cx="5319346" cy="958362"/>
          </a:xfrm>
          <a:prstGeom prst="rect">
            <a:avLst/>
          </a:prstGeom>
          <a:solidFill>
            <a:srgbClr val="DC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465550" y="6145092"/>
            <a:ext cx="45900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Нашите ценности</a:t>
            </a:r>
            <a:endParaRPr lang="bg-BG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10" y="6010005"/>
            <a:ext cx="1799931" cy="5498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63722" y="5899638"/>
            <a:ext cx="2821915" cy="958362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8234665" y="5899638"/>
            <a:ext cx="1034587" cy="9583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Rectangle 24"/>
          <p:cNvSpPr/>
          <p:nvPr/>
        </p:nvSpPr>
        <p:spPr bwMode="auto">
          <a:xfrm>
            <a:off x="4572913" y="2267483"/>
            <a:ext cx="2217922" cy="101328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30" y="2525410"/>
            <a:ext cx="1621141" cy="4952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157494" y="1308307"/>
            <a:ext cx="19708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DC0032"/>
                </a:solidFill>
              </a:rPr>
              <a:t>QUALITY</a:t>
            </a:r>
            <a:endParaRPr lang="en-US" sz="3400" dirty="0">
              <a:solidFill>
                <a:srgbClr val="DC003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42102" y="2939093"/>
            <a:ext cx="19708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808285"/>
                </a:solidFill>
              </a:rPr>
              <a:t>GROWTH</a:t>
            </a:r>
            <a:endParaRPr lang="en-US" sz="3400" dirty="0">
              <a:solidFill>
                <a:srgbClr val="80828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73679" y="3255517"/>
            <a:ext cx="19708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solidFill>
                  <a:srgbClr val="CAC4BE"/>
                </a:solidFill>
              </a:rPr>
              <a:t>SPEED</a:t>
            </a:r>
            <a:endParaRPr lang="en-US" sz="3500" i="1" dirty="0">
              <a:solidFill>
                <a:srgbClr val="CAC4B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13700" y="4066984"/>
            <a:ext cx="239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C0032"/>
                </a:solidFill>
              </a:rPr>
              <a:t>PARTNERSHIP</a:t>
            </a:r>
            <a:endParaRPr lang="en-US" sz="2800" dirty="0">
              <a:solidFill>
                <a:srgbClr val="DC003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80671" y="2038179"/>
            <a:ext cx="239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C0032"/>
                </a:solidFill>
              </a:rPr>
              <a:t>POSITIVISM</a:t>
            </a:r>
            <a:endParaRPr lang="en-US" sz="2800" dirty="0">
              <a:solidFill>
                <a:srgbClr val="DC003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98453" y="2894427"/>
            <a:ext cx="239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LEADERSHIP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2386437" y="2517663"/>
            <a:ext cx="16968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DC0032"/>
                </a:solidFill>
              </a:rPr>
              <a:t>LOYALTY</a:t>
            </a:r>
            <a:endParaRPr lang="en-US" sz="3500" dirty="0">
              <a:solidFill>
                <a:srgbClr val="DC003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67699" y="3692544"/>
            <a:ext cx="399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SOCIAL RESPONSIBILITY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6074702" y="1401717"/>
            <a:ext cx="399729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RELIABILITY</a:t>
            </a:r>
            <a:endParaRPr lang="en-US" sz="2900" dirty="0"/>
          </a:p>
        </p:txBody>
      </p:sp>
      <p:sp>
        <p:nvSpPr>
          <p:cNvPr id="54" name="TextBox 53"/>
          <p:cNvSpPr txBox="1"/>
          <p:nvPr/>
        </p:nvSpPr>
        <p:spPr>
          <a:xfrm>
            <a:off x="5311772" y="1790882"/>
            <a:ext cx="20227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CAC4BE"/>
                </a:solidFill>
              </a:rPr>
              <a:t>ENTHUSIASM</a:t>
            </a:r>
            <a:endParaRPr lang="en-US" sz="2600" i="1" dirty="0">
              <a:solidFill>
                <a:srgbClr val="CAC4B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89870" y="3502403"/>
            <a:ext cx="21906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CAC4BE"/>
                </a:solidFill>
              </a:rPr>
              <a:t>DEVELOPMENT</a:t>
            </a:r>
            <a:endParaRPr lang="en-US" sz="2500" dirty="0">
              <a:solidFill>
                <a:srgbClr val="CAC4B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38339" y="2188891"/>
            <a:ext cx="24753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PROFESSIONALISM</a:t>
            </a:r>
            <a:endParaRPr lang="en-US" sz="2300" dirty="0"/>
          </a:p>
        </p:txBody>
      </p:sp>
      <p:sp>
        <p:nvSpPr>
          <p:cNvPr id="57" name="TextBox 56"/>
          <p:cNvSpPr txBox="1"/>
          <p:nvPr/>
        </p:nvSpPr>
        <p:spPr>
          <a:xfrm>
            <a:off x="4727031" y="3246870"/>
            <a:ext cx="152871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smtClean="0">
                <a:solidFill>
                  <a:srgbClr val="808285"/>
                </a:solidFill>
              </a:rPr>
              <a:t>ETHICS</a:t>
            </a:r>
            <a:endParaRPr lang="en-US" sz="3700" dirty="0">
              <a:solidFill>
                <a:srgbClr val="80828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94794" y="1761386"/>
            <a:ext cx="15287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808285"/>
                </a:solidFill>
              </a:rPr>
              <a:t>OPENNESS</a:t>
            </a:r>
            <a:endParaRPr lang="en-US" sz="2300" dirty="0">
              <a:solidFill>
                <a:srgbClr val="80828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02588" y="2477672"/>
            <a:ext cx="182946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808285"/>
                </a:solidFill>
              </a:rPr>
              <a:t>SECURITY</a:t>
            </a:r>
            <a:endParaRPr lang="en-US" sz="2900" dirty="0">
              <a:solidFill>
                <a:srgbClr val="80828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3336150" y="3639350"/>
            <a:ext cx="1936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rgbClr val="808285"/>
                </a:solidFill>
              </a:rPr>
              <a:t>POTENCIAL</a:t>
            </a:r>
            <a:endParaRPr lang="en-US" sz="3000" i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88673"/>
      </p:ext>
    </p:extLst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46786" y="526350"/>
            <a:ext cx="3965329" cy="29862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ectangle 26"/>
          <p:cNvSpPr/>
          <p:nvPr/>
        </p:nvSpPr>
        <p:spPr>
          <a:xfrm>
            <a:off x="4256113" y="3999573"/>
            <a:ext cx="4756002" cy="2670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6" name="Rectangle 25"/>
          <p:cNvSpPr/>
          <p:nvPr/>
        </p:nvSpPr>
        <p:spPr>
          <a:xfrm>
            <a:off x="10234031" y="115471"/>
            <a:ext cx="1829015" cy="545885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81" y="3833496"/>
            <a:ext cx="4760040" cy="26604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10" y="6010005"/>
            <a:ext cx="1799931" cy="549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825" y="325315"/>
            <a:ext cx="1828951" cy="5249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9" y="0"/>
            <a:ext cx="350449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61" y="350043"/>
            <a:ext cx="4101626" cy="30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53034"/>
      </p:ext>
    </p:extLst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99658" y="630680"/>
            <a:ext cx="7665150" cy="34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bg-BG" sz="2800" dirty="0" smtClean="0">
                <a:solidFill>
                  <a:srgbClr val="DC0032"/>
                </a:solidFill>
                <a:latin typeface="Arial" panose="020B0604020202020204" pitchFamily="34" charset="0"/>
              </a:rPr>
              <a:t>Спиди в цифри</a:t>
            </a:r>
            <a:endParaRPr lang="bg-BG" sz="2800" dirty="0">
              <a:solidFill>
                <a:srgbClr val="DC003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899638"/>
            <a:ext cx="5319346" cy="958362"/>
          </a:xfrm>
          <a:prstGeom prst="rect">
            <a:avLst/>
          </a:prstGeom>
          <a:solidFill>
            <a:srgbClr val="DC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10" y="6010005"/>
            <a:ext cx="1799931" cy="5498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63722" y="5899638"/>
            <a:ext cx="2821915" cy="958362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8234665" y="5899638"/>
            <a:ext cx="1034587" cy="9583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7482277" y="1288287"/>
            <a:ext cx="4018060" cy="40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marL="2857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Clr>
                <a:srgbClr val="283659"/>
              </a:buClr>
            </a:pPr>
            <a:r>
              <a:rPr lang="en-US" dirty="0" smtClean="0">
                <a:latin typeface="Arial Cyr" panose="020B0604020202020204" pitchFamily="34" charset="0"/>
              </a:rPr>
              <a:t>3</a:t>
            </a:r>
            <a:r>
              <a:rPr lang="bg-BG" dirty="0" smtClean="0">
                <a:latin typeface="Arial Cyr" panose="020B0604020202020204" pitchFamily="34" charset="0"/>
              </a:rPr>
              <a:t>21 офиса</a:t>
            </a:r>
            <a:r>
              <a:rPr lang="en-US" dirty="0" smtClean="0">
                <a:latin typeface="Arial Cyr" panose="020B0604020202020204" pitchFamily="34" charset="0"/>
              </a:rPr>
              <a:t> </a:t>
            </a:r>
            <a:r>
              <a:rPr lang="bg-BG" dirty="0" smtClean="0">
                <a:latin typeface="Arial Cyr" panose="020B0604020202020204" pitchFamily="34" charset="0"/>
              </a:rPr>
              <a:t>вкл. 23 автоматични пощенски станции</a:t>
            </a:r>
            <a:endParaRPr lang="bg-BG" dirty="0" smtClean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endParaRPr lang="bg-BG" dirty="0" smtClean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r>
              <a:rPr lang="bg-BG" dirty="0" smtClean="0">
                <a:latin typeface="Arial Cyr" panose="020B0604020202020204" pitchFamily="34" charset="0"/>
              </a:rPr>
              <a:t>Над</a:t>
            </a:r>
            <a:r>
              <a:rPr lang="en-US" dirty="0" smtClean="0">
                <a:latin typeface="Arial Cyr" panose="020B0604020202020204" pitchFamily="34" charset="0"/>
              </a:rPr>
              <a:t> </a:t>
            </a:r>
            <a:r>
              <a:rPr lang="bg-BG" dirty="0" smtClean="0">
                <a:latin typeface="Arial Cyr" panose="020B0604020202020204" pitchFamily="34" charset="0"/>
              </a:rPr>
              <a:t>2 </a:t>
            </a:r>
            <a:r>
              <a:rPr lang="en-US" dirty="0" smtClean="0">
                <a:latin typeface="Arial Cyr" panose="020B0604020202020204" pitchFamily="34" charset="0"/>
              </a:rPr>
              <a:t>500</a:t>
            </a:r>
            <a:r>
              <a:rPr lang="bg-BG" dirty="0" smtClean="0">
                <a:latin typeface="Arial Cyr" panose="020B0604020202020204" pitchFamily="34" charset="0"/>
              </a:rPr>
              <a:t> </a:t>
            </a:r>
            <a:r>
              <a:rPr lang="bg-BG" dirty="0" smtClean="0">
                <a:latin typeface="Arial Cyr" panose="020B0604020202020204" pitchFamily="34" charset="0"/>
              </a:rPr>
              <a:t>служители в системата</a:t>
            </a:r>
            <a:endParaRPr lang="en-US" dirty="0" smtClean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endParaRPr lang="bg-BG" dirty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endParaRPr lang="bg-BG" dirty="0" smtClean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r>
              <a:rPr lang="bg-BG" dirty="0" smtClean="0">
                <a:latin typeface="Arial Cyr" panose="020B0604020202020204" pitchFamily="34" charset="0"/>
              </a:rPr>
              <a:t>4</a:t>
            </a:r>
            <a:r>
              <a:rPr lang="en-US" dirty="0" smtClean="0">
                <a:latin typeface="Arial Cyr" panose="020B0604020202020204" pitchFamily="34" charset="0"/>
              </a:rPr>
              <a:t>3 </a:t>
            </a:r>
            <a:r>
              <a:rPr lang="bg-BG" dirty="0" smtClean="0">
                <a:latin typeface="Arial Cyr" panose="020B0604020202020204" pitchFamily="34" charset="0"/>
              </a:rPr>
              <a:t>000 </a:t>
            </a:r>
            <a:r>
              <a:rPr lang="bg-BG" dirty="0" err="1" smtClean="0">
                <a:latin typeface="Arial Cyr" panose="020B0604020202020204" pitchFamily="34" charset="0"/>
              </a:rPr>
              <a:t>кв.м</a:t>
            </a:r>
            <a:r>
              <a:rPr lang="bg-BG" dirty="0" smtClean="0">
                <a:latin typeface="Arial Cyr" panose="020B0604020202020204" pitchFamily="34" charset="0"/>
              </a:rPr>
              <a:t>. </a:t>
            </a:r>
            <a:r>
              <a:rPr lang="bg-BG" dirty="0" smtClean="0">
                <a:latin typeface="Arial Cyr" panose="020B0604020202020204" pitchFamily="34" charset="0"/>
              </a:rPr>
              <a:t>хъбове, депа и офиси</a:t>
            </a:r>
          </a:p>
          <a:p>
            <a:pPr marL="0" indent="0" eaLnBrk="1" hangingPunct="1">
              <a:buClr>
                <a:srgbClr val="283659"/>
              </a:buClr>
            </a:pPr>
            <a:endParaRPr lang="bg-BG" dirty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endParaRPr lang="bg-BG" dirty="0" smtClean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endParaRPr lang="bg-BG" dirty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r>
              <a:rPr lang="bg-BG" dirty="0" smtClean="0">
                <a:latin typeface="Arial Cyr" panose="020B0604020202020204" pitchFamily="34" charset="0"/>
              </a:rPr>
              <a:t>над</a:t>
            </a:r>
            <a:r>
              <a:rPr lang="bg-BG" dirty="0" smtClean="0">
                <a:latin typeface="Arial Cyr" panose="020B0604020202020204" pitchFamily="34" charset="0"/>
              </a:rPr>
              <a:t> 95</a:t>
            </a:r>
            <a:r>
              <a:rPr lang="en-US" dirty="0" smtClean="0">
                <a:latin typeface="Arial Cyr" panose="020B0604020202020204" pitchFamily="34" charset="0"/>
              </a:rPr>
              <a:t>0</a:t>
            </a:r>
            <a:r>
              <a:rPr lang="bg-BG" dirty="0" smtClean="0">
                <a:latin typeface="Arial Cyr" panose="020B0604020202020204" pitchFamily="34" charset="0"/>
              </a:rPr>
              <a:t> собствени транспортни средства</a:t>
            </a:r>
            <a:endParaRPr lang="en-US" dirty="0" smtClean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endParaRPr lang="bg-BG" dirty="0" smtClean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endParaRPr lang="bg-BG" dirty="0" smtClean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r>
              <a:rPr lang="bg-BG" dirty="0" smtClean="0">
                <a:latin typeface="Arial Cyr" panose="020B0604020202020204" pitchFamily="34" charset="0"/>
              </a:rPr>
              <a:t>Единствената флота от </a:t>
            </a:r>
            <a:r>
              <a:rPr lang="bg-BG" dirty="0" err="1" smtClean="0">
                <a:latin typeface="Arial Cyr" panose="020B0604020202020204" pitchFamily="34" charset="0"/>
              </a:rPr>
              <a:t>електромобили</a:t>
            </a:r>
            <a:r>
              <a:rPr lang="bg-BG" dirty="0" smtClean="0">
                <a:latin typeface="Arial Cyr" panose="020B0604020202020204" pitchFamily="34" charset="0"/>
              </a:rPr>
              <a:t> </a:t>
            </a:r>
            <a:r>
              <a:rPr lang="en-US" dirty="0" smtClean="0">
                <a:latin typeface="Arial Cyr" panose="020B0604020202020204" pitchFamily="34" charset="0"/>
              </a:rPr>
              <a:t>- </a:t>
            </a:r>
            <a:r>
              <a:rPr lang="bg-BG" dirty="0" smtClean="0">
                <a:latin typeface="Arial Cyr" panose="020B0604020202020204" pitchFamily="34" charset="0"/>
              </a:rPr>
              <a:t>18 </a:t>
            </a:r>
            <a:r>
              <a:rPr lang="en-US" dirty="0" smtClean="0">
                <a:latin typeface="Arial Cyr" panose="020B0604020202020204" pitchFamily="34" charset="0"/>
              </a:rPr>
              <a:t>Renault </a:t>
            </a:r>
            <a:r>
              <a:rPr lang="en-US" dirty="0">
                <a:latin typeface="Arial Cyr" panose="020B0604020202020204" pitchFamily="34" charset="0"/>
              </a:rPr>
              <a:t>Kangoo Z</a:t>
            </a:r>
            <a:r>
              <a:rPr lang="bg-BG" dirty="0">
                <a:latin typeface="Arial Cyr" panose="020B0604020202020204" pitchFamily="34" charset="0"/>
              </a:rPr>
              <a:t>.Е</a:t>
            </a:r>
            <a:r>
              <a:rPr lang="bg-BG" dirty="0" smtClean="0">
                <a:latin typeface="Arial Cyr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80" y="2027821"/>
            <a:ext cx="453359" cy="4186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1" y="3262294"/>
            <a:ext cx="568705" cy="4269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3" y="3973197"/>
            <a:ext cx="501749" cy="4702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5" y="4666091"/>
            <a:ext cx="450134" cy="4501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14" y="3732690"/>
            <a:ext cx="475020" cy="4750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11" y="4632619"/>
            <a:ext cx="452776" cy="454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93" y="1260791"/>
            <a:ext cx="351203" cy="470255"/>
          </a:xfrm>
          <a:prstGeom prst="rect">
            <a:avLst/>
          </a:prstGeom>
        </p:spPr>
      </p:pic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1331141" y="2513224"/>
            <a:ext cx="4694621" cy="279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marL="2857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Clr>
                <a:srgbClr val="283659"/>
              </a:buClr>
            </a:pPr>
            <a:r>
              <a:rPr lang="bg-BG" dirty="0" smtClean="0">
                <a:latin typeface="Arial Cyr" panose="020B0604020202020204" pitchFamily="34" charset="0"/>
              </a:rPr>
              <a:t>100</a:t>
            </a:r>
            <a:r>
              <a:rPr lang="bg-BG" dirty="0">
                <a:latin typeface="Arial Cyr" panose="020B0604020202020204" pitchFamily="34" charset="0"/>
              </a:rPr>
              <a:t>% </a:t>
            </a:r>
            <a:r>
              <a:rPr lang="bg-BG" dirty="0" smtClean="0">
                <a:latin typeface="Arial Cyr" panose="020B0604020202020204" pitchFamily="34" charset="0"/>
              </a:rPr>
              <a:t>покритие на България, Румъния и Гърция</a:t>
            </a:r>
            <a:endParaRPr lang="en-US" dirty="0" smtClean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endParaRPr lang="bg-BG" dirty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endParaRPr lang="en-US" dirty="0" smtClean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r>
              <a:rPr lang="bg-BG" dirty="0" smtClean="0">
                <a:latin typeface="Arial Cyr" panose="020B0604020202020204" pitchFamily="34" charset="0"/>
              </a:rPr>
              <a:t>2</a:t>
            </a:r>
            <a:r>
              <a:rPr lang="en-US" dirty="0" smtClean="0">
                <a:latin typeface="Arial Cyr" panose="020B0604020202020204" pitchFamily="34" charset="0"/>
              </a:rPr>
              <a:t>5</a:t>
            </a:r>
            <a:r>
              <a:rPr lang="bg-BG" dirty="0" smtClean="0">
                <a:latin typeface="Arial Cyr" panose="020B0604020202020204" pitchFamily="34" charset="0"/>
              </a:rPr>
              <a:t>,5 </a:t>
            </a:r>
            <a:r>
              <a:rPr lang="bg-BG" dirty="0" smtClean="0">
                <a:latin typeface="Arial Cyr" panose="020B0604020202020204" pitchFamily="34" charset="0"/>
              </a:rPr>
              <a:t>милиона</a:t>
            </a:r>
            <a:r>
              <a:rPr lang="bg-BG" dirty="0" smtClean="0">
                <a:latin typeface="Arial Cyr" panose="020B0604020202020204" pitchFamily="34" charset="0"/>
              </a:rPr>
              <a:t> пратки</a:t>
            </a:r>
            <a:endParaRPr lang="en-US" dirty="0" smtClean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endParaRPr lang="bg-BG" dirty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endParaRPr lang="bg-BG" dirty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r>
              <a:rPr lang="bg-BG" dirty="0" smtClean="0">
                <a:latin typeface="Arial Cyr" panose="020B0604020202020204" pitchFamily="34" charset="0"/>
              </a:rPr>
              <a:t>25 000</a:t>
            </a:r>
            <a:r>
              <a:rPr lang="en-US" dirty="0" smtClean="0">
                <a:latin typeface="Arial Cyr" panose="020B0604020202020204" pitchFamily="34" charset="0"/>
              </a:rPr>
              <a:t>+</a:t>
            </a:r>
            <a:r>
              <a:rPr lang="bg-BG" dirty="0" smtClean="0">
                <a:latin typeface="Arial Cyr" panose="020B0604020202020204" pitchFamily="34" charset="0"/>
              </a:rPr>
              <a:t> </a:t>
            </a:r>
            <a:r>
              <a:rPr lang="bg-BG" dirty="0" smtClean="0">
                <a:latin typeface="Arial Cyr" panose="020B0604020202020204" pitchFamily="34" charset="0"/>
              </a:rPr>
              <a:t>корпоративни клиенти с договори</a:t>
            </a:r>
            <a:endParaRPr lang="en-US" dirty="0" smtClean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endParaRPr lang="bg-BG" dirty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endParaRPr lang="bg-BG" dirty="0" smtClean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283659"/>
              </a:buClr>
            </a:pPr>
            <a:r>
              <a:rPr lang="en-US" dirty="0" smtClean="0">
                <a:latin typeface="Arial Cyr" panose="020B0604020202020204" pitchFamily="34" charset="0"/>
              </a:rPr>
              <a:t>1 </a:t>
            </a:r>
            <a:r>
              <a:rPr lang="bg-BG" dirty="0" smtClean="0">
                <a:latin typeface="Arial Cyr" panose="020B0604020202020204" pitchFamily="34" charset="0"/>
              </a:rPr>
              <a:t>3</a:t>
            </a:r>
            <a:r>
              <a:rPr lang="en-US" dirty="0" smtClean="0">
                <a:latin typeface="Arial Cyr" panose="020B0604020202020204" pitchFamily="34" charset="0"/>
              </a:rPr>
              <a:t>0</a:t>
            </a:r>
            <a:r>
              <a:rPr lang="bg-BG" dirty="0" smtClean="0">
                <a:latin typeface="Arial Cyr" panose="020B0604020202020204" pitchFamily="34" charset="0"/>
              </a:rPr>
              <a:t>0 000</a:t>
            </a:r>
            <a:r>
              <a:rPr lang="en-US" dirty="0" smtClean="0">
                <a:latin typeface="Arial Cyr" panose="020B0604020202020204" pitchFamily="34" charset="0"/>
              </a:rPr>
              <a:t>+</a:t>
            </a:r>
            <a:r>
              <a:rPr lang="bg-BG" dirty="0" smtClean="0">
                <a:latin typeface="Arial Cyr" panose="020B0604020202020204" pitchFamily="34" charset="0"/>
              </a:rPr>
              <a:t> </a:t>
            </a:r>
            <a:r>
              <a:rPr lang="bg-BG" dirty="0" smtClean="0">
                <a:latin typeface="Arial Cyr" panose="020B0604020202020204" pitchFamily="34" charset="0"/>
              </a:rPr>
              <a:t>уникални клиенти в България</a:t>
            </a:r>
            <a:endParaRPr lang="bg-BG" dirty="0" smtClean="0">
              <a:latin typeface="Arial Cyr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38" y="2918534"/>
            <a:ext cx="646921" cy="3892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3" y="2477473"/>
            <a:ext cx="707468" cy="43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38576"/>
      </p:ext>
    </p:extLst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99658" y="630680"/>
            <a:ext cx="9027452" cy="34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bg-BG" sz="2800" dirty="0" smtClean="0">
                <a:solidFill>
                  <a:srgbClr val="DC0032"/>
                </a:solidFill>
                <a:latin typeface="Arial" panose="020B0604020202020204" pitchFamily="34" charset="0"/>
              </a:rPr>
              <a:t>България</a:t>
            </a:r>
            <a:r>
              <a:rPr lang="en-US" sz="2800" dirty="0" smtClean="0">
                <a:solidFill>
                  <a:srgbClr val="DC0032"/>
                </a:solidFill>
                <a:latin typeface="Arial" panose="020B0604020202020204" pitchFamily="34" charset="0"/>
              </a:rPr>
              <a:t>: </a:t>
            </a:r>
            <a:r>
              <a:rPr lang="bg-BG" sz="2800" dirty="0" smtClean="0">
                <a:solidFill>
                  <a:srgbClr val="DC0032"/>
                </a:solidFill>
                <a:latin typeface="Arial" panose="020B0604020202020204" pitchFamily="34" charset="0"/>
              </a:rPr>
              <a:t>Стабилен ръст </a:t>
            </a:r>
            <a:r>
              <a:rPr lang="en-US" sz="2800" dirty="0" smtClean="0">
                <a:solidFill>
                  <a:srgbClr val="DC0032"/>
                </a:solidFill>
                <a:latin typeface="Arial" panose="020B0604020202020204" pitchFamily="34" charset="0"/>
              </a:rPr>
              <a:t>&amp; </a:t>
            </a:r>
            <a:r>
              <a:rPr lang="bg-BG" sz="2800" dirty="0" smtClean="0">
                <a:solidFill>
                  <a:srgbClr val="DC0032"/>
                </a:solidFill>
                <a:latin typeface="Arial" panose="020B0604020202020204" pitchFamily="34" charset="0"/>
              </a:rPr>
              <a:t>Добър микс на услугите</a:t>
            </a:r>
            <a:endParaRPr lang="bg-BG" sz="2800" dirty="0">
              <a:solidFill>
                <a:srgbClr val="DC003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899638"/>
            <a:ext cx="5319346" cy="958362"/>
          </a:xfrm>
          <a:prstGeom prst="rect">
            <a:avLst/>
          </a:prstGeom>
          <a:solidFill>
            <a:srgbClr val="DC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465550" y="6145092"/>
            <a:ext cx="45900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Ускорено развитие</a:t>
            </a:r>
            <a:endParaRPr lang="bg-BG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10" y="6010005"/>
            <a:ext cx="1799931" cy="5498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63722" y="5899638"/>
            <a:ext cx="2821915" cy="958362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8234665" y="5899638"/>
            <a:ext cx="1034587" cy="9583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465550" y="1708030"/>
            <a:ext cx="10213952" cy="3597215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20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324091"/>
              </p:ext>
            </p:extLst>
          </p:nvPr>
        </p:nvGraphicFramePr>
        <p:xfrm>
          <a:off x="5363722" y="1900019"/>
          <a:ext cx="5097780" cy="3250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971452"/>
              </p:ext>
            </p:extLst>
          </p:nvPr>
        </p:nvGraphicFramePr>
        <p:xfrm>
          <a:off x="465550" y="1900020"/>
          <a:ext cx="4853796" cy="306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9800351"/>
      </p:ext>
    </p:extLst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99657" y="630680"/>
            <a:ext cx="9554834" cy="34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bg-BG" sz="2800" dirty="0" smtClean="0">
                <a:solidFill>
                  <a:srgbClr val="DC0032"/>
                </a:solidFill>
                <a:latin typeface="Arial" panose="020B0604020202020204" pitchFamily="34" charset="0"/>
              </a:rPr>
              <a:t>Румъния</a:t>
            </a:r>
            <a:r>
              <a:rPr lang="en-US" sz="2800" dirty="0" smtClean="0">
                <a:solidFill>
                  <a:srgbClr val="DC0032"/>
                </a:solidFill>
                <a:latin typeface="Arial" panose="020B0604020202020204" pitchFamily="34" charset="0"/>
              </a:rPr>
              <a:t>: </a:t>
            </a:r>
            <a:r>
              <a:rPr lang="bg-BG" sz="2800" dirty="0" smtClean="0">
                <a:solidFill>
                  <a:srgbClr val="DC0032"/>
                </a:solidFill>
                <a:latin typeface="Arial" panose="020B0604020202020204" pitchFamily="34" charset="0"/>
              </a:rPr>
              <a:t>Стабилен ръст </a:t>
            </a:r>
            <a:r>
              <a:rPr lang="en-US" sz="2800" dirty="0" smtClean="0">
                <a:solidFill>
                  <a:srgbClr val="DC0032"/>
                </a:solidFill>
                <a:latin typeface="Arial" panose="020B0604020202020204" pitchFamily="34" charset="0"/>
              </a:rPr>
              <a:t>&amp; </a:t>
            </a:r>
            <a:r>
              <a:rPr lang="bg-BG" sz="2800" dirty="0" smtClean="0">
                <a:solidFill>
                  <a:srgbClr val="DC0032"/>
                </a:solidFill>
                <a:latin typeface="Arial" panose="020B0604020202020204" pitchFamily="34" charset="0"/>
              </a:rPr>
              <a:t>Подобрен микс на услугите</a:t>
            </a:r>
            <a:endParaRPr lang="bg-BG" sz="2800" dirty="0">
              <a:solidFill>
                <a:srgbClr val="DC003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899638"/>
            <a:ext cx="5319346" cy="958362"/>
          </a:xfrm>
          <a:prstGeom prst="rect">
            <a:avLst/>
          </a:prstGeom>
          <a:solidFill>
            <a:srgbClr val="DC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465550" y="6145092"/>
            <a:ext cx="45900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Ускорено развитие</a:t>
            </a:r>
            <a:endParaRPr lang="bg-BG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10" y="6010005"/>
            <a:ext cx="1799931" cy="5498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63722" y="5899638"/>
            <a:ext cx="2821915" cy="958362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8234665" y="5899638"/>
            <a:ext cx="1034587" cy="9583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465550" y="1708030"/>
            <a:ext cx="10213952" cy="3597215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200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818508"/>
              </p:ext>
            </p:extLst>
          </p:nvPr>
        </p:nvGraphicFramePr>
        <p:xfrm>
          <a:off x="465550" y="1915065"/>
          <a:ext cx="4750556" cy="304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715005"/>
              </p:ext>
            </p:extLst>
          </p:nvPr>
        </p:nvGraphicFramePr>
        <p:xfrm>
          <a:off x="5216106" y="1930249"/>
          <a:ext cx="5257801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2182510"/>
      </p:ext>
    </p:extLst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48142" y="592044"/>
            <a:ext cx="7665150" cy="3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bg-BG" sz="2800" dirty="0" smtClean="0">
                <a:solidFill>
                  <a:srgbClr val="DC0032"/>
                </a:solidFill>
                <a:latin typeface="Arial" panose="020B0604020202020204" pitchFamily="34" charset="0"/>
              </a:rPr>
              <a:t>Стабилни пазарни дялове</a:t>
            </a:r>
            <a:endParaRPr lang="bg-BG" sz="2800" dirty="0">
              <a:solidFill>
                <a:srgbClr val="DC003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899638"/>
            <a:ext cx="5319346" cy="958362"/>
          </a:xfrm>
          <a:prstGeom prst="rect">
            <a:avLst/>
          </a:prstGeom>
          <a:solidFill>
            <a:srgbClr val="DC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465550" y="6145092"/>
            <a:ext cx="45900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Пазарна позиция</a:t>
            </a:r>
            <a:endParaRPr lang="bg-BG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10" y="6010005"/>
            <a:ext cx="1799931" cy="5498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63722" y="5899638"/>
            <a:ext cx="2821915" cy="958362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8234665" y="5899638"/>
            <a:ext cx="1034587" cy="9583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046456" y="1924888"/>
            <a:ext cx="9456445" cy="33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marL="2857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DC0032"/>
              </a:buClr>
              <a:buSzPct val="100000"/>
            </a:pPr>
            <a:endParaRPr lang="bg-BG" b="1" dirty="0">
              <a:latin typeface="Arial Cyr" panose="020B060402020202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505444"/>
              </p:ext>
            </p:extLst>
          </p:nvPr>
        </p:nvGraphicFramePr>
        <p:xfrm>
          <a:off x="2449902" y="1526876"/>
          <a:ext cx="6171583" cy="3534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8435443"/>
      </p:ext>
    </p:extLst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99658" y="630680"/>
            <a:ext cx="7665150" cy="3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bg-BG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Основни акценти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201</a:t>
            </a:r>
            <a:r>
              <a:rPr lang="bg-BG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bg-BG" sz="2800" dirty="0">
              <a:solidFill>
                <a:srgbClr val="DC003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899638"/>
            <a:ext cx="5319346" cy="958362"/>
          </a:xfrm>
          <a:prstGeom prst="rect">
            <a:avLst/>
          </a:prstGeom>
          <a:solidFill>
            <a:srgbClr val="DC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465550" y="6145092"/>
            <a:ext cx="45900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Продажби и клиенти</a:t>
            </a:r>
            <a:endParaRPr lang="bg-BG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10" y="6010005"/>
            <a:ext cx="1799931" cy="5498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63722" y="5899638"/>
            <a:ext cx="2821915" cy="958362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8234665" y="5899638"/>
            <a:ext cx="1034587" cy="9583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029148" y="1157475"/>
            <a:ext cx="9456445" cy="45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marL="2857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endParaRPr lang="bg-BG" dirty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r>
              <a:rPr lang="bg-BG" dirty="0" smtClean="0">
                <a:latin typeface="Arial Cyr" panose="020B0604020202020204" pitchFamily="34" charset="0"/>
              </a:rPr>
              <a:t>Поддържане на висок темп на приходите от 20% </a:t>
            </a:r>
            <a:r>
              <a:rPr lang="en-US" dirty="0" smtClean="0">
                <a:latin typeface="Arial Cyr" panose="020B0604020202020204" pitchFamily="34" charset="0"/>
              </a:rPr>
              <a:t> </a:t>
            </a:r>
            <a:endParaRPr lang="bg-BG" dirty="0" smtClean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endParaRPr lang="bg-BG" dirty="0" smtClean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r>
              <a:rPr lang="bg-BG" dirty="0" smtClean="0">
                <a:latin typeface="Arial Cyr" panose="020B0604020202020204" pitchFamily="34" charset="0"/>
              </a:rPr>
              <a:t>Стартиране на нова услуга </a:t>
            </a:r>
            <a:r>
              <a:rPr lang="en-US" dirty="0" smtClean="0">
                <a:latin typeface="Arial Cyr" panose="020B0604020202020204" pitchFamily="34" charset="0"/>
              </a:rPr>
              <a:t>“</a:t>
            </a:r>
            <a:r>
              <a:rPr lang="bg-BG" dirty="0" smtClean="0">
                <a:latin typeface="Arial Cyr" panose="020B0604020202020204" pitchFamily="34" charset="0"/>
              </a:rPr>
              <a:t>Спиди поща</a:t>
            </a:r>
            <a:r>
              <a:rPr lang="en-US" dirty="0" smtClean="0">
                <a:latin typeface="Arial Cyr" panose="020B0604020202020204" pitchFamily="34" charset="0"/>
              </a:rPr>
              <a:t>”</a:t>
            </a:r>
            <a:r>
              <a:rPr lang="bg-BG" dirty="0" smtClean="0">
                <a:latin typeface="Arial Cyr" panose="020B0604020202020204" pitchFamily="34" charset="0"/>
              </a:rPr>
              <a:t> базирана на размери с най-добрите ценови условия на пазара</a:t>
            </a:r>
            <a:endParaRPr lang="en-US" dirty="0" smtClean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endParaRPr lang="bg-BG" dirty="0" smtClean="0">
              <a:latin typeface="Arial Cyr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rgbClr val="DC0032"/>
              </a:buClr>
              <a:buFont typeface="Arial" panose="020B0604020202020204" pitchFamily="34" charset="0"/>
              <a:buChar char="•"/>
            </a:pPr>
            <a:r>
              <a:rPr lang="bg-BG" dirty="0" smtClean="0">
                <a:latin typeface="Arial Cyr" panose="020B0604020202020204" pitchFamily="34" charset="0"/>
              </a:rPr>
              <a:t>Фокус върху </a:t>
            </a:r>
            <a:r>
              <a:rPr lang="en-US" dirty="0" smtClean="0">
                <a:latin typeface="Arial Cyr" panose="020B0604020202020204" pitchFamily="34" charset="0"/>
              </a:rPr>
              <a:t>“</a:t>
            </a:r>
            <a:r>
              <a:rPr lang="bg-BG" dirty="0" smtClean="0">
                <a:latin typeface="Arial Cyr" panose="020B0604020202020204" pitchFamily="34" charset="0"/>
              </a:rPr>
              <a:t>Удобства за клиента</a:t>
            </a:r>
            <a:r>
              <a:rPr lang="en-US" dirty="0" smtClean="0">
                <a:latin typeface="Arial Cyr" panose="020B0604020202020204" pitchFamily="34" charset="0"/>
              </a:rPr>
              <a:t>”</a:t>
            </a:r>
            <a:r>
              <a:rPr lang="bg-BG" dirty="0" smtClean="0">
                <a:latin typeface="Arial Cyr" panose="020B0604020202020204" pitchFamily="34" charset="0"/>
              </a:rPr>
              <a:t>: </a:t>
            </a:r>
          </a:p>
          <a:p>
            <a:pPr lvl="1" eaLnBrk="1" hangingPunct="1">
              <a:spcAft>
                <a:spcPts val="600"/>
              </a:spcAft>
              <a:buClr>
                <a:srgbClr val="DC0032"/>
              </a:buClr>
              <a:buFont typeface="Arial" panose="020B0604020202020204" pitchFamily="34" charset="0"/>
              <a:buChar char="•"/>
            </a:pPr>
            <a:r>
              <a:rPr lang="bg-BG" dirty="0" smtClean="0">
                <a:latin typeface="Arial Cyr" panose="020B0604020202020204" pitchFamily="34" charset="0"/>
              </a:rPr>
              <a:t>Обновяване на офисната мрежа, </a:t>
            </a:r>
          </a:p>
          <a:p>
            <a:pPr lvl="1" eaLnBrk="1" hangingPunct="1">
              <a:spcAft>
                <a:spcPts val="600"/>
              </a:spcAft>
              <a:buClr>
                <a:srgbClr val="DC0032"/>
              </a:buClr>
              <a:buFont typeface="Arial" panose="020B0604020202020204" pitchFamily="34" charset="0"/>
              <a:buChar char="•"/>
            </a:pPr>
            <a:r>
              <a:rPr lang="bg-BG" dirty="0" smtClean="0">
                <a:latin typeface="Arial Cyr" panose="020B0604020202020204" pitchFamily="34" charset="0"/>
              </a:rPr>
              <a:t>Пускане на мрежа от автоматични пощенски станции с удължено работно време в супермаркети и </a:t>
            </a:r>
            <a:r>
              <a:rPr lang="bg-BG" dirty="0" err="1" smtClean="0">
                <a:latin typeface="Arial Cyr" panose="020B0604020202020204" pitchFamily="34" charset="0"/>
              </a:rPr>
              <a:t>молове</a:t>
            </a:r>
            <a:endParaRPr lang="bg-BG" dirty="0" smtClean="0">
              <a:latin typeface="Arial Cyr" panose="020B0604020202020204" pitchFamily="34" charset="0"/>
            </a:endParaRPr>
          </a:p>
          <a:p>
            <a:pPr lvl="1" eaLnBrk="1" hangingPunct="1">
              <a:spcAft>
                <a:spcPts val="600"/>
              </a:spcAft>
              <a:buClr>
                <a:srgbClr val="DC0032"/>
              </a:buClr>
              <a:buFont typeface="Arial" panose="020B0604020202020204" pitchFamily="34" charset="0"/>
              <a:buChar char="•"/>
            </a:pPr>
            <a:r>
              <a:rPr lang="bg-BG" dirty="0" smtClean="0">
                <a:latin typeface="Arial Cyr" panose="020B0604020202020204" pitchFamily="34" charset="0"/>
              </a:rPr>
              <a:t>Възможности за плащания </a:t>
            </a:r>
            <a:r>
              <a:rPr lang="bg-BG" dirty="0">
                <a:latin typeface="Arial Cyr" panose="020B0604020202020204" pitchFamily="34" charset="0"/>
              </a:rPr>
              <a:t>с карта </a:t>
            </a:r>
            <a:r>
              <a:rPr lang="en-US" dirty="0">
                <a:latin typeface="Arial Cyr" panose="020B0604020202020204" pitchFamily="34" charset="0"/>
              </a:rPr>
              <a:t>(</a:t>
            </a:r>
            <a:r>
              <a:rPr lang="bg-BG" dirty="0">
                <a:latin typeface="Arial Cyr" panose="020B0604020202020204" pitchFamily="34" charset="0"/>
              </a:rPr>
              <a:t>стационарни и мобилни </a:t>
            </a:r>
            <a:r>
              <a:rPr lang="en-US" dirty="0">
                <a:latin typeface="Arial Cyr" panose="020B0604020202020204" pitchFamily="34" charset="0"/>
              </a:rPr>
              <a:t>POS)</a:t>
            </a:r>
            <a:endParaRPr lang="bg-BG" dirty="0">
              <a:latin typeface="Arial Cyr" panose="020B0604020202020204" pitchFamily="34" charset="0"/>
            </a:endParaRPr>
          </a:p>
          <a:p>
            <a:pPr lvl="1"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endParaRPr lang="en-US" dirty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r>
              <a:rPr lang="bg-BG" dirty="0" smtClean="0">
                <a:latin typeface="Arial Cyr" panose="020B0604020202020204" pitchFamily="34" charset="0"/>
              </a:rPr>
              <a:t>Стартиране дейността на </a:t>
            </a:r>
            <a:r>
              <a:rPr lang="en-US" dirty="0" smtClean="0">
                <a:latin typeface="Arial Cyr" panose="020B0604020202020204" pitchFamily="34" charset="0"/>
              </a:rPr>
              <a:t>DPD </a:t>
            </a:r>
            <a:r>
              <a:rPr lang="bg-BG" dirty="0" smtClean="0">
                <a:latin typeface="Arial Cyr" panose="020B0604020202020204" pitchFamily="34" charset="0"/>
              </a:rPr>
              <a:t>Гърция </a:t>
            </a:r>
            <a:endParaRPr lang="en-US" dirty="0" smtClean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endParaRPr lang="en-US" dirty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DC0032"/>
              </a:buClr>
            </a:pPr>
            <a:endParaRPr lang="en-US" dirty="0" smtClean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endParaRPr lang="bg-BG" dirty="0" smtClean="0">
              <a:latin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17183"/>
      </p:ext>
    </p:extLst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99658" y="630680"/>
            <a:ext cx="7665150" cy="3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bg-BG" sz="2800" dirty="0">
                <a:solidFill>
                  <a:srgbClr val="FF0000"/>
                </a:solidFill>
                <a:latin typeface="Arial" panose="020B0604020202020204" pitchFamily="34" charset="0"/>
              </a:rPr>
              <a:t>Основни акценти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201</a:t>
            </a:r>
            <a:r>
              <a:rPr lang="bg-BG" sz="2800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bg-BG" sz="2800" dirty="0">
              <a:solidFill>
                <a:srgbClr val="DC003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899638"/>
            <a:ext cx="5319346" cy="958362"/>
          </a:xfrm>
          <a:prstGeom prst="rect">
            <a:avLst/>
          </a:prstGeom>
          <a:solidFill>
            <a:srgbClr val="DC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465550" y="6145092"/>
            <a:ext cx="45900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 и капацитет</a:t>
            </a:r>
            <a:endParaRPr lang="bg-BG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10" y="6010005"/>
            <a:ext cx="1799931" cy="5498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63722" y="5899638"/>
            <a:ext cx="2821915" cy="958362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8234665" y="5899638"/>
            <a:ext cx="1034587" cy="9583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029148" y="1157475"/>
            <a:ext cx="9456445" cy="476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marL="2857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S Sofachrome" panose="02000507000000090004" pitchFamily="2" charset="-52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endParaRPr lang="bg-BG" dirty="0">
              <a:latin typeface="Arial Cyr" panose="020B0604020202020204" pitchFamily="34" charset="0"/>
            </a:endParaRPr>
          </a:p>
          <a:p>
            <a:pPr marL="0" indent="0" eaLnBrk="1" hangingPunct="1">
              <a:buClr>
                <a:srgbClr val="DC0032"/>
              </a:buClr>
            </a:pPr>
            <a:endParaRPr lang="en-US" dirty="0" smtClean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r>
              <a:rPr lang="bg-BG" dirty="0">
                <a:latin typeface="Arial Cyr" panose="020B0604020202020204" pitchFamily="34" charset="0"/>
              </a:rPr>
              <a:t>Въведохме в експлоатация </a:t>
            </a:r>
            <a:r>
              <a:rPr lang="bg-BG" dirty="0" smtClean="0">
                <a:latin typeface="Arial Cyr" panose="020B0604020202020204" pitchFamily="34" charset="0"/>
              </a:rPr>
              <a:t>автоматична линия за сортиране на пратки в най-големия хъб в София </a:t>
            </a:r>
            <a:endParaRPr lang="bg-BG" dirty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endParaRPr lang="bg-BG" dirty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r>
              <a:rPr lang="bg-BG" dirty="0">
                <a:latin typeface="Arial Cyr" panose="020B0604020202020204" pitchFamily="34" charset="0"/>
              </a:rPr>
              <a:t>Увеличихме </a:t>
            </a:r>
            <a:r>
              <a:rPr lang="bg-BG" dirty="0">
                <a:latin typeface="Arial Cyr" panose="020B0604020202020204" pitchFamily="34" charset="0"/>
              </a:rPr>
              <a:t>капацитета и оборудвахме основните хъбове с линии за насипно товарене, което подобри ефективността и използваемостта на транспортните средства</a:t>
            </a: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endParaRPr lang="bg-BG" dirty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r>
              <a:rPr lang="bg-BG" dirty="0">
                <a:latin typeface="Arial Cyr" panose="020B0604020202020204" pitchFamily="34" charset="0"/>
              </a:rPr>
              <a:t>Открихме </a:t>
            </a:r>
            <a:r>
              <a:rPr lang="bg-BG" dirty="0">
                <a:latin typeface="Arial Cyr" panose="020B0604020202020204" pitchFamily="34" charset="0"/>
              </a:rPr>
              <a:t>4300 м2 ключов логистичен център в Ст. Загора, който обслужва палетната ни </a:t>
            </a:r>
            <a:r>
              <a:rPr lang="bg-BG" dirty="0">
                <a:latin typeface="Arial Cyr" panose="020B0604020202020204" pitchFamily="34" charset="0"/>
              </a:rPr>
              <a:t>мрежа</a:t>
            </a: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endParaRPr lang="bg-BG" dirty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r>
              <a:rPr lang="bg-BG" dirty="0">
                <a:latin typeface="Arial Cyr" panose="020B0604020202020204" pitchFamily="34" charset="0"/>
              </a:rPr>
              <a:t>В Румъния беше изградена изцяло нова логистична мрежа </a:t>
            </a: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endParaRPr lang="bg-BG" dirty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r>
              <a:rPr lang="bg-BG" dirty="0">
                <a:latin typeface="Arial Cyr" panose="020B0604020202020204" pitchFamily="34" charset="0"/>
              </a:rPr>
              <a:t>През 2016 г. рентабилността значително се сви в резултат на значителните инвестиции в капацитет и нови услуги, както и поради увеличение на разходите за заплати и подизпълнители</a:t>
            </a: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endParaRPr lang="bg-BG" dirty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endParaRPr lang="en-US" dirty="0">
              <a:latin typeface="Arial Cyr" panose="020B0604020202020204" pitchFamily="34" charset="0"/>
            </a:endParaRPr>
          </a:p>
          <a:p>
            <a:pPr eaLnBrk="1" hangingPunct="1">
              <a:buClr>
                <a:srgbClr val="DC0032"/>
              </a:buClr>
              <a:buFont typeface="Arial" panose="020B0604020202020204" pitchFamily="34" charset="0"/>
              <a:buChar char="•"/>
            </a:pPr>
            <a:endParaRPr lang="en-US" dirty="0">
              <a:latin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44446"/>
      </p:ext>
    </p:extLst>
  </p:cSld>
  <p:clrMapOvr>
    <a:masterClrMapping/>
  </p:clrMapOvr>
  <p:transition spd="slow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1" y="234950"/>
            <a:ext cx="9079866" cy="51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bg-BG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Финансови </a:t>
            </a:r>
            <a:r>
              <a:rPr lang="bg-BG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1" name="Rectangle 18"/>
          <p:cNvSpPr>
            <a:spLocks noChangeArrowheads="1"/>
          </p:cNvSpPr>
          <p:nvPr/>
        </p:nvSpPr>
        <p:spPr bwMode="auto">
          <a:xfrm>
            <a:off x="2028033" y="1375953"/>
            <a:ext cx="1871662" cy="503237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Ръст на приходите</a:t>
            </a:r>
          </a:p>
        </p:txBody>
      </p:sp>
      <p:sp>
        <p:nvSpPr>
          <p:cNvPr id="6165" name="Rectangle 22"/>
          <p:cNvSpPr>
            <a:spLocks noChangeArrowheads="1"/>
          </p:cNvSpPr>
          <p:nvPr/>
        </p:nvSpPr>
        <p:spPr bwMode="auto">
          <a:xfrm>
            <a:off x="6240463" y="1416687"/>
            <a:ext cx="3959225" cy="503237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корекция за придобиването, ръста се ускорява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1" name="Rectangle 22"/>
          <p:cNvSpPr>
            <a:spLocks noChangeArrowheads="1"/>
          </p:cNvSpPr>
          <p:nvPr/>
        </p:nvSpPr>
        <p:spPr bwMode="auto">
          <a:xfrm>
            <a:off x="3935413" y="1416687"/>
            <a:ext cx="1081087" cy="503237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51.5%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4" name="Rectangle 22"/>
          <p:cNvSpPr>
            <a:spLocks noChangeArrowheads="1"/>
          </p:cNvSpPr>
          <p:nvPr/>
        </p:nvSpPr>
        <p:spPr bwMode="auto">
          <a:xfrm>
            <a:off x="5087939" y="1416687"/>
            <a:ext cx="1081087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20.0%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5" name="Rectangle 22"/>
          <p:cNvSpPr>
            <a:spLocks noChangeArrowheads="1"/>
          </p:cNvSpPr>
          <p:nvPr/>
        </p:nvSpPr>
        <p:spPr bwMode="auto">
          <a:xfrm>
            <a:off x="3935414" y="1087028"/>
            <a:ext cx="1081087" cy="324259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bg-BG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6" name="Rectangle 22"/>
          <p:cNvSpPr>
            <a:spLocks noChangeArrowheads="1"/>
          </p:cNvSpPr>
          <p:nvPr/>
        </p:nvSpPr>
        <p:spPr bwMode="auto">
          <a:xfrm>
            <a:off x="5087939" y="1082373"/>
            <a:ext cx="1081087" cy="324260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bg-BG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7" name="Rectangle 18"/>
          <p:cNvSpPr>
            <a:spLocks noChangeArrowheads="1"/>
          </p:cNvSpPr>
          <p:nvPr/>
        </p:nvSpPr>
        <p:spPr bwMode="auto">
          <a:xfrm>
            <a:off x="2028033" y="1934957"/>
            <a:ext cx="1871662" cy="50323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EBITDA Margin</a:t>
            </a:r>
            <a:endParaRPr lang="bg-BG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8" name="Rectangle 22"/>
          <p:cNvSpPr>
            <a:spLocks noChangeArrowheads="1"/>
          </p:cNvSpPr>
          <p:nvPr/>
        </p:nvSpPr>
        <p:spPr bwMode="auto">
          <a:xfrm>
            <a:off x="6240462" y="1955324"/>
            <a:ext cx="3959225" cy="503238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 до средното за индустрията ниво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9" name="Rectangle 22"/>
          <p:cNvSpPr>
            <a:spLocks noChangeArrowheads="1"/>
          </p:cNvSpPr>
          <p:nvPr/>
        </p:nvSpPr>
        <p:spPr bwMode="auto">
          <a:xfrm>
            <a:off x="3935412" y="1942329"/>
            <a:ext cx="1081087" cy="503238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16.6%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0" name="Rectangle 22"/>
          <p:cNvSpPr>
            <a:spLocks noChangeArrowheads="1"/>
          </p:cNvSpPr>
          <p:nvPr/>
        </p:nvSpPr>
        <p:spPr bwMode="auto">
          <a:xfrm>
            <a:off x="5087938" y="1938096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12.1%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" name="Rectangle 18"/>
          <p:cNvSpPr>
            <a:spLocks noChangeArrowheads="1"/>
          </p:cNvSpPr>
          <p:nvPr/>
        </p:nvSpPr>
        <p:spPr bwMode="auto">
          <a:xfrm>
            <a:off x="2028033" y="2490787"/>
            <a:ext cx="1871662" cy="50323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Рентабилност на нетната печалба</a:t>
            </a:r>
          </a:p>
        </p:txBody>
      </p:sp>
      <p:sp>
        <p:nvSpPr>
          <p:cNvPr id="6196" name="Rectangle 22"/>
          <p:cNvSpPr>
            <a:spLocks noChangeArrowheads="1"/>
          </p:cNvSpPr>
          <p:nvPr/>
        </p:nvSpPr>
        <p:spPr bwMode="auto">
          <a:xfrm>
            <a:off x="6240460" y="2514827"/>
            <a:ext cx="3959225" cy="503238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Отразява инвестициите в нови дейности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7" name="Rectangle 22"/>
          <p:cNvSpPr>
            <a:spLocks noChangeArrowheads="1"/>
          </p:cNvSpPr>
          <p:nvPr/>
        </p:nvSpPr>
        <p:spPr bwMode="auto">
          <a:xfrm>
            <a:off x="3935412" y="2501003"/>
            <a:ext cx="1081087" cy="503238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7.5%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8" name="Rectangle 22"/>
          <p:cNvSpPr>
            <a:spLocks noChangeArrowheads="1"/>
          </p:cNvSpPr>
          <p:nvPr/>
        </p:nvSpPr>
        <p:spPr bwMode="auto">
          <a:xfrm>
            <a:off x="5087937" y="2497591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4.7%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9" name="Rectangle 18"/>
          <p:cNvSpPr>
            <a:spLocks noChangeArrowheads="1"/>
          </p:cNvSpPr>
          <p:nvPr/>
        </p:nvSpPr>
        <p:spPr bwMode="auto">
          <a:xfrm>
            <a:off x="2028033" y="3046617"/>
            <a:ext cx="1871662" cy="503237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Рентабилност на </a:t>
            </a:r>
            <a:r>
              <a:rPr lang="bg-BG" sz="12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</a:t>
            </a:r>
            <a:r>
              <a:rPr lang="bg-BG" sz="1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</a:t>
            </a:r>
          </a:p>
        </p:txBody>
      </p:sp>
      <p:sp>
        <p:nvSpPr>
          <p:cNvPr id="6200" name="Rectangle 22"/>
          <p:cNvSpPr>
            <a:spLocks noChangeArrowheads="1"/>
          </p:cNvSpPr>
          <p:nvPr/>
        </p:nvSpPr>
        <p:spPr bwMode="auto">
          <a:xfrm>
            <a:off x="6240460" y="3082337"/>
            <a:ext cx="3959225" cy="503237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Високи нива на възвръщаемост за акционерите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1" name="Rectangle 22"/>
          <p:cNvSpPr>
            <a:spLocks noChangeArrowheads="1"/>
          </p:cNvSpPr>
          <p:nvPr/>
        </p:nvSpPr>
        <p:spPr bwMode="auto">
          <a:xfrm>
            <a:off x="3935412" y="3056834"/>
            <a:ext cx="1081087" cy="503237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21.9%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2" name="Rectangle 22"/>
          <p:cNvSpPr>
            <a:spLocks noChangeArrowheads="1"/>
          </p:cNvSpPr>
          <p:nvPr/>
        </p:nvSpPr>
        <p:spPr bwMode="auto">
          <a:xfrm>
            <a:off x="5087936" y="3071246"/>
            <a:ext cx="1081087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15.7%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3" name="Rectangle 18"/>
          <p:cNvSpPr>
            <a:spLocks noChangeArrowheads="1"/>
          </p:cNvSpPr>
          <p:nvPr/>
        </p:nvSpPr>
        <p:spPr bwMode="auto">
          <a:xfrm>
            <a:off x="2028033" y="3582091"/>
            <a:ext cx="1871662" cy="50323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Печалба на акция</a:t>
            </a:r>
          </a:p>
        </p:txBody>
      </p:sp>
      <p:sp>
        <p:nvSpPr>
          <p:cNvPr id="6204" name="Rectangle 22"/>
          <p:cNvSpPr>
            <a:spLocks noChangeArrowheads="1"/>
          </p:cNvSpPr>
          <p:nvPr/>
        </p:nvSpPr>
        <p:spPr bwMode="auto">
          <a:xfrm>
            <a:off x="6240460" y="3615236"/>
            <a:ext cx="3959225" cy="503238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Предвиждаме възстановяване през тази година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5" name="Rectangle 22"/>
          <p:cNvSpPr>
            <a:spLocks noChangeArrowheads="1"/>
          </p:cNvSpPr>
          <p:nvPr/>
        </p:nvSpPr>
        <p:spPr bwMode="auto">
          <a:xfrm>
            <a:off x="3953271" y="3605599"/>
            <a:ext cx="1081087" cy="503238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 dirty="0">
                <a:solidFill>
                  <a:srgbClr val="003366"/>
                </a:solidFill>
              </a:rPr>
              <a:t>1.74 лв.</a:t>
            </a:r>
          </a:p>
        </p:txBody>
      </p:sp>
      <p:sp>
        <p:nvSpPr>
          <p:cNvPr id="6206" name="Rectangle 22"/>
          <p:cNvSpPr>
            <a:spLocks noChangeArrowheads="1"/>
          </p:cNvSpPr>
          <p:nvPr/>
        </p:nvSpPr>
        <p:spPr bwMode="auto">
          <a:xfrm>
            <a:off x="5087935" y="3625469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 dirty="0">
                <a:solidFill>
                  <a:srgbClr val="003366"/>
                </a:solidFill>
              </a:rPr>
              <a:t>1.30 лв</a:t>
            </a:r>
            <a:r>
              <a:rPr lang="bg-BG" sz="1400" dirty="0">
                <a:solidFill>
                  <a:srgbClr val="003366"/>
                </a:solidFill>
              </a:rPr>
              <a:t>.</a:t>
            </a:r>
          </a:p>
        </p:txBody>
      </p:sp>
      <p:sp>
        <p:nvSpPr>
          <p:cNvPr id="6208" name="Rectangle 18"/>
          <p:cNvSpPr>
            <a:spLocks noChangeArrowheads="1"/>
          </p:cNvSpPr>
          <p:nvPr/>
        </p:nvSpPr>
        <p:spPr bwMode="auto">
          <a:xfrm>
            <a:off x="2028033" y="4128707"/>
            <a:ext cx="1871662" cy="50323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Дълг / Собствен капитал</a:t>
            </a:r>
          </a:p>
        </p:txBody>
      </p:sp>
      <p:sp>
        <p:nvSpPr>
          <p:cNvPr id="6209" name="Rectangle 22"/>
          <p:cNvSpPr>
            <a:spLocks noChangeArrowheads="1"/>
          </p:cNvSpPr>
          <p:nvPr/>
        </p:nvSpPr>
        <p:spPr bwMode="auto">
          <a:xfrm>
            <a:off x="6240458" y="4187349"/>
            <a:ext cx="3959225" cy="503238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Запазване на финансова автономност 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10" name="Rectangle 22"/>
          <p:cNvSpPr>
            <a:spLocks noChangeArrowheads="1"/>
          </p:cNvSpPr>
          <p:nvPr/>
        </p:nvSpPr>
        <p:spPr bwMode="auto">
          <a:xfrm>
            <a:off x="3935412" y="4137921"/>
            <a:ext cx="1081087" cy="503238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en-US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11" name="Rectangle 22"/>
          <p:cNvSpPr>
            <a:spLocks noChangeArrowheads="1"/>
          </p:cNvSpPr>
          <p:nvPr/>
        </p:nvSpPr>
        <p:spPr bwMode="auto">
          <a:xfrm>
            <a:off x="5087935" y="4171763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en-US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en-US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12" name="Rectangle 18"/>
          <p:cNvSpPr>
            <a:spLocks noChangeArrowheads="1"/>
          </p:cNvSpPr>
          <p:nvPr/>
        </p:nvSpPr>
        <p:spPr bwMode="auto">
          <a:xfrm>
            <a:off x="2028033" y="4679700"/>
            <a:ext cx="3024187" cy="50323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Дивидентна доходност </a:t>
            </a:r>
            <a:endParaRPr lang="bg-BG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13" name="Rectangle 22"/>
          <p:cNvSpPr>
            <a:spLocks noChangeArrowheads="1"/>
          </p:cNvSpPr>
          <p:nvPr/>
        </p:nvSpPr>
        <p:spPr bwMode="auto">
          <a:xfrm>
            <a:off x="6240458" y="4732859"/>
            <a:ext cx="3959225" cy="503238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Атрактивна </a:t>
            </a:r>
            <a:r>
              <a:rPr lang="bg-BG" sz="12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дивидентна</a:t>
            </a: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доходност</a:t>
            </a:r>
          </a:p>
        </p:txBody>
      </p:sp>
      <p:sp>
        <p:nvSpPr>
          <p:cNvPr id="6215" name="Rectangle 22"/>
          <p:cNvSpPr>
            <a:spLocks noChangeArrowheads="1"/>
          </p:cNvSpPr>
          <p:nvPr/>
        </p:nvSpPr>
        <p:spPr bwMode="auto">
          <a:xfrm>
            <a:off x="5087935" y="4699696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3.12%*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25" name="Rectangle 18"/>
          <p:cNvSpPr>
            <a:spLocks noChangeArrowheads="1"/>
          </p:cNvSpPr>
          <p:nvPr/>
        </p:nvSpPr>
        <p:spPr bwMode="auto">
          <a:xfrm>
            <a:off x="2010171" y="5221663"/>
            <a:ext cx="3024187" cy="503237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/ Печалба</a:t>
            </a:r>
          </a:p>
        </p:txBody>
      </p:sp>
      <p:sp>
        <p:nvSpPr>
          <p:cNvPr id="6227" name="Rectangle 22"/>
          <p:cNvSpPr>
            <a:spLocks noChangeArrowheads="1"/>
          </p:cNvSpPr>
          <p:nvPr/>
        </p:nvSpPr>
        <p:spPr bwMode="auto">
          <a:xfrm>
            <a:off x="5087934" y="5237081"/>
            <a:ext cx="1081087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27.8х*</a:t>
            </a:r>
            <a:endParaRPr lang="bg-BG" sz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28" name="Rectangle 22"/>
          <p:cNvSpPr>
            <a:spLocks noChangeArrowheads="1"/>
          </p:cNvSpPr>
          <p:nvPr/>
        </p:nvSpPr>
        <p:spPr bwMode="auto">
          <a:xfrm>
            <a:off x="6240458" y="5479789"/>
            <a:ext cx="39592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000" dirty="0">
                <a:solidFill>
                  <a:srgbClr val="003366"/>
                </a:solidFill>
              </a:rPr>
              <a:t>*Цена </a:t>
            </a:r>
            <a:r>
              <a:rPr lang="bg-BG" sz="1000" dirty="0">
                <a:solidFill>
                  <a:srgbClr val="003366"/>
                </a:solidFill>
              </a:rPr>
              <a:t>към </a:t>
            </a:r>
            <a:r>
              <a:rPr lang="bg-BG" sz="1000" dirty="0">
                <a:solidFill>
                  <a:srgbClr val="003366"/>
                </a:solidFill>
              </a:rPr>
              <a:t>31.12.2016 </a:t>
            </a:r>
            <a:r>
              <a:rPr lang="bg-BG" sz="1000" dirty="0">
                <a:solidFill>
                  <a:srgbClr val="003366"/>
                </a:solidFill>
              </a:rPr>
              <a:t>г</a:t>
            </a:r>
            <a:r>
              <a:rPr lang="bg-BG" sz="1000" dirty="0">
                <a:solidFill>
                  <a:srgbClr val="003366"/>
                </a:solidFill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5916381"/>
            <a:ext cx="5319346" cy="958362"/>
          </a:xfrm>
          <a:prstGeom prst="rect">
            <a:avLst/>
          </a:prstGeom>
          <a:solidFill>
            <a:srgbClr val="DC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0" name="Rectangle 39"/>
          <p:cNvSpPr/>
          <p:nvPr/>
        </p:nvSpPr>
        <p:spPr>
          <a:xfrm>
            <a:off x="5363722" y="5899638"/>
            <a:ext cx="2821915" cy="958362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1" name="Rectangle 40"/>
          <p:cNvSpPr/>
          <p:nvPr/>
        </p:nvSpPr>
        <p:spPr>
          <a:xfrm>
            <a:off x="8234665" y="5899638"/>
            <a:ext cx="1034587" cy="9583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10" y="6010005"/>
            <a:ext cx="1799931" cy="54985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65550" y="6145092"/>
            <a:ext cx="45900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Ключови показатели</a:t>
            </a:r>
            <a:endParaRPr lang="bg-BG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280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8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9153</TotalTime>
  <Words>643</Words>
  <Application>Microsoft Office PowerPoint</Application>
  <PresentationFormat>Widescreen</PresentationFormat>
  <Paragraphs>155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Cyr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Speedy JSC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Хела Илиева</dc:creator>
  <cp:lastModifiedBy>Danail Danailov</cp:lastModifiedBy>
  <cp:revision>614</cp:revision>
  <dcterms:created xsi:type="dcterms:W3CDTF">2014-03-10T09:33:09Z</dcterms:created>
  <dcterms:modified xsi:type="dcterms:W3CDTF">2017-06-22T15:54:02Z</dcterms:modified>
</cp:coreProperties>
</file>