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Default Extension="jpeg" ContentType="image/jpeg"/>
  <Default Extension="wmf" ContentType="image/x-wmf"/>
  <Default Extension="emf" ContentType="image/x-em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4" r:id="rId3"/>
    <p:sldId id="301" r:id="rId4"/>
    <p:sldId id="302" r:id="rId5"/>
    <p:sldId id="303" r:id="rId6"/>
    <p:sldId id="300" r:id="rId7"/>
    <p:sldId id="299" r:id="rId8"/>
    <p:sldId id="267" r:id="rId9"/>
    <p:sldId id="305" r:id="rId10"/>
    <p:sldId id="289" r:id="rId11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DS Sofachrome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DS Sofachrome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DS Sofachrome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DS Sofachrome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DS Sofachrome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DS Sofachrome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DS Sofachrome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DS Sofachrome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DS Sofachrome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FFD215"/>
    <a:srgbClr val="F8D268"/>
    <a:srgbClr val="F1BE01"/>
    <a:srgbClr val="003366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 autoAdjust="0"/>
    <p:restoredTop sz="94751" autoAdjust="0"/>
  </p:normalViewPr>
  <p:slideViewPr>
    <p:cSldViewPr>
      <p:cViewPr varScale="1">
        <p:scale>
          <a:sx n="71" d="100"/>
          <a:sy n="71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2.wmf"/><Relationship Id="rId4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EF610F-F9BD-4538-808B-5527B04AFDC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1614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5F032EE-C32E-4A2C-BD25-318E4179A4F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3979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.e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4040188" y="5661025"/>
          <a:ext cx="4419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3" imgW="1383792" imgH="289560" progId="">
                  <p:embed/>
                </p:oleObj>
              </mc:Choice>
              <mc:Fallback>
                <p:oleObj name="CorelDRAW" r:id="rId3" imgW="1383792" imgH="28956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5661025"/>
                        <a:ext cx="4419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498475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 b="1" i="1" dirty="0">
                <a:solidFill>
                  <a:srgbClr val="3D5185"/>
                </a:solidFill>
                <a:latin typeface="Georgia" pitchFamily="18" charset="0"/>
              </a:rPr>
              <a:t>Представяне пред </a:t>
            </a:r>
            <a:r>
              <a:rPr lang="bg-BG" sz="2400" b="1" i="1" dirty="0" smtClean="0">
                <a:solidFill>
                  <a:srgbClr val="3D5185"/>
                </a:solidFill>
                <a:latin typeface="Georgia" pitchFamily="18" charset="0"/>
              </a:rPr>
              <a:t>Общо събрание на акционерите</a:t>
            </a:r>
            <a:endParaRPr lang="bg-BG" sz="2400" b="1" i="1" dirty="0">
              <a:solidFill>
                <a:srgbClr val="3D5185"/>
              </a:solidFill>
              <a:latin typeface="Georgia" pitchFamily="18" charset="0"/>
            </a:endParaRPr>
          </a:p>
        </p:txBody>
      </p:sp>
      <p:pic>
        <p:nvPicPr>
          <p:cNvPr id="103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6975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6850" y="5516563"/>
            <a:ext cx="4230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g-BG" b="1" i="1" dirty="0">
              <a:solidFill>
                <a:srgbClr val="3D5185"/>
              </a:solidFill>
              <a:latin typeface="Georgia" pitchFamily="18" charset="0"/>
            </a:endParaRPr>
          </a:p>
          <a:p>
            <a:r>
              <a:rPr lang="bg-BG" b="1" i="1" dirty="0" smtClean="0">
                <a:solidFill>
                  <a:srgbClr val="3D5185"/>
                </a:solidFill>
                <a:latin typeface="Georgia" pitchFamily="18" charset="0"/>
              </a:rPr>
              <a:t>17 Май  2013 </a:t>
            </a:r>
            <a:r>
              <a:rPr lang="bg-BG" b="1" i="1" dirty="0">
                <a:solidFill>
                  <a:srgbClr val="3D5185"/>
                </a:solidFill>
                <a:latin typeface="Georgia" pitchFamily="18" charset="0"/>
              </a:rPr>
              <a:t>г.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4040188" y="5661025"/>
          <a:ext cx="4419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CorelDRAW" r:id="rId3" imgW="1383792" imgH="289560" progId="">
                  <p:embed/>
                </p:oleObj>
              </mc:Choice>
              <mc:Fallback>
                <p:oleObj name="CorelDRAW" r:id="rId3" imgW="1383792" imgH="2895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5661025"/>
                        <a:ext cx="4419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750" y="649288"/>
            <a:ext cx="6480175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g-BG" sz="1700" b="1" i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БЛАГОДАРЯ ЗА ВНИМАНИЕТО!</a:t>
            </a:r>
          </a:p>
        </p:txBody>
      </p:sp>
      <p:graphicFrame>
        <p:nvGraphicFramePr>
          <p:cNvPr id="9" name="Object 21"/>
          <p:cNvGraphicFramePr>
            <a:graphicFrameLocks noChangeAspect="1"/>
          </p:cNvGraphicFramePr>
          <p:nvPr/>
        </p:nvGraphicFramePr>
        <p:xfrm>
          <a:off x="4040188" y="5661025"/>
          <a:ext cx="4419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CorelDRAW" r:id="rId5" imgW="1383792" imgH="289560" progId="">
                  <p:embed/>
                </p:oleObj>
              </mc:Choice>
              <mc:Fallback>
                <p:oleObj name="CorelDRAW" r:id="rId5" imgW="1383792" imgH="2895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5661025"/>
                        <a:ext cx="4419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9750" y="3068638"/>
            <a:ext cx="7996238" cy="1944687"/>
            <a:chOff x="684168" y="3732213"/>
            <a:chExt cx="7780382" cy="1873250"/>
          </a:xfrm>
        </p:grpSpPr>
        <p:pic>
          <p:nvPicPr>
            <p:cNvPr id="11289" name="Picture 48" descr="Picture_010_yellow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40425" y="3732213"/>
              <a:ext cx="2524125" cy="187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0" name="Picture 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9463" y="3732213"/>
              <a:ext cx="2505075" cy="187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Picture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84168" y="3732213"/>
              <a:ext cx="2519680" cy="187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11188" y="290513"/>
            <a:ext cx="76152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bg-BG" sz="1700" b="1" i="1">
                <a:solidFill>
                  <a:srgbClr val="002060"/>
                </a:solidFill>
                <a:latin typeface="Georgia" pitchFamily="18" charset="0"/>
              </a:rPr>
              <a:t>ОСНОВНИ АКЦЕНТИ ПРЕЗ </a:t>
            </a:r>
            <a:r>
              <a:rPr lang="bg-BG" sz="2000" b="1" i="1">
                <a:solidFill>
                  <a:srgbClr val="002060"/>
                </a:solidFill>
                <a:latin typeface="Georgia" pitchFamily="18" charset="0"/>
              </a:rPr>
              <a:t>2012 г.</a:t>
            </a:r>
            <a:endParaRPr lang="bg-BG" sz="2000" i="1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orelDRAW" r:id="rId3" imgW="1383792" imgH="289560" progId="">
                  <p:embed/>
                </p:oleObj>
              </mc:Choice>
              <mc:Fallback>
                <p:oleObj name="CorelDRAW" r:id="rId3" imgW="1383792" imgH="2895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00025"/>
                        <a:ext cx="25765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Rectangle 18"/>
          <p:cNvSpPr>
            <a:spLocks noChangeArrowheads="1"/>
          </p:cNvSpPr>
          <p:nvPr/>
        </p:nvSpPr>
        <p:spPr bwMode="auto">
          <a:xfrm>
            <a:off x="684213" y="1412875"/>
            <a:ext cx="78486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>
                <a:solidFill>
                  <a:srgbClr val="003366"/>
                </a:solidFill>
              </a:rPr>
              <a:t>Спиди реализира висок ръст на приходи и печалба в предизвикателна пазарна среда</a:t>
            </a:r>
          </a:p>
        </p:txBody>
      </p:sp>
      <p:sp>
        <p:nvSpPr>
          <p:cNvPr id="2065" name="Rectangle 24"/>
          <p:cNvSpPr>
            <a:spLocks noChangeArrowheads="1"/>
          </p:cNvSpPr>
          <p:nvPr/>
        </p:nvSpPr>
        <p:spPr bwMode="auto">
          <a:xfrm>
            <a:off x="684213" y="2636838"/>
            <a:ext cx="78486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>
                <a:solidFill>
                  <a:srgbClr val="003366"/>
                </a:solidFill>
              </a:rPr>
              <a:t>Продължи развитието и предлагането на нови продукти</a:t>
            </a:r>
          </a:p>
        </p:txBody>
      </p:sp>
      <p:sp>
        <p:nvSpPr>
          <p:cNvPr id="2066" name="Rectangle 25"/>
          <p:cNvSpPr>
            <a:spLocks noChangeArrowheads="1"/>
          </p:cNvSpPr>
          <p:nvPr/>
        </p:nvSpPr>
        <p:spPr bwMode="auto">
          <a:xfrm>
            <a:off x="684213" y="3860800"/>
            <a:ext cx="78486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>
                <a:solidFill>
                  <a:srgbClr val="003366"/>
                </a:solidFill>
              </a:rPr>
              <a:t>Значително се разшири капацитета на логистичните хъбове</a:t>
            </a:r>
          </a:p>
        </p:txBody>
      </p:sp>
      <p:sp>
        <p:nvSpPr>
          <p:cNvPr id="2067" name="Rectangle 26"/>
          <p:cNvSpPr>
            <a:spLocks noChangeArrowheads="1"/>
          </p:cNvSpPr>
          <p:nvPr/>
        </p:nvSpPr>
        <p:spPr bwMode="auto">
          <a:xfrm>
            <a:off x="684213" y="5084763"/>
            <a:ext cx="78486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>
                <a:solidFill>
                  <a:srgbClr val="003366"/>
                </a:solidFill>
              </a:rPr>
              <a:t>Запази се стабилното финансово състояние и високата рентабилност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611188" y="290513"/>
            <a:ext cx="76152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bg-BG" sz="1700" b="1" i="1">
                <a:solidFill>
                  <a:srgbClr val="002060"/>
                </a:solidFill>
                <a:latin typeface="Georgia" pitchFamily="18" charset="0"/>
              </a:rPr>
              <a:t>УСПЕШНО ИЗПЪЛНЕНИЕ НА СТРАТЕГИЯТА</a:t>
            </a:r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CorelDRAW" r:id="rId3" imgW="1383792" imgH="289560" progId="">
                  <p:embed/>
                </p:oleObj>
              </mc:Choice>
              <mc:Fallback>
                <p:oleObj name="CorelDRAW" r:id="rId3" imgW="1383792" imgH="2895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00025"/>
                        <a:ext cx="25765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57"/>
          <p:cNvSpPr>
            <a:spLocks noChangeArrowheads="1"/>
          </p:cNvSpPr>
          <p:nvPr/>
        </p:nvSpPr>
        <p:spPr bwMode="auto">
          <a:xfrm>
            <a:off x="684213" y="1412875"/>
            <a:ext cx="3816350" cy="237648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bg-BG" sz="1800" b="1">
                <a:solidFill>
                  <a:srgbClr val="003366"/>
                </a:solidFill>
              </a:rPr>
              <a:t>Отстояване на лидерската позиция</a:t>
            </a:r>
          </a:p>
          <a:p>
            <a:endParaRPr lang="bg-BG">
              <a:solidFill>
                <a:srgbClr val="003366"/>
              </a:solidFill>
            </a:endParaRPr>
          </a:p>
          <a:p>
            <a:pPr>
              <a:buFontTx/>
              <a:buChar char="•"/>
            </a:pPr>
            <a:r>
              <a:rPr lang="bg-BG">
                <a:solidFill>
                  <a:srgbClr val="003366"/>
                </a:solidFill>
              </a:rPr>
              <a:t> Спиди остава най-големият доставчик на куриерски услуги в България</a:t>
            </a:r>
          </a:p>
          <a:p>
            <a:endParaRPr lang="bg-BG">
              <a:solidFill>
                <a:srgbClr val="003366"/>
              </a:solidFill>
            </a:endParaRPr>
          </a:p>
          <a:p>
            <a:pPr>
              <a:buFontTx/>
              <a:buChar char="•"/>
            </a:pPr>
            <a:r>
              <a:rPr lang="bg-BG">
                <a:solidFill>
                  <a:srgbClr val="003366"/>
                </a:solidFill>
              </a:rPr>
              <a:t> Пазарният дял продължи да се увеличава за сметка на конкурентите</a:t>
            </a:r>
          </a:p>
        </p:txBody>
      </p:sp>
      <p:sp>
        <p:nvSpPr>
          <p:cNvPr id="15374" name="Rectangle 61"/>
          <p:cNvSpPr>
            <a:spLocks noChangeArrowheads="1"/>
          </p:cNvSpPr>
          <p:nvPr/>
        </p:nvSpPr>
        <p:spPr bwMode="auto">
          <a:xfrm>
            <a:off x="4716463" y="1412875"/>
            <a:ext cx="3816350" cy="2376488"/>
          </a:xfrm>
          <a:prstGeom prst="rect">
            <a:avLst/>
          </a:prstGeom>
          <a:solidFill>
            <a:srgbClr val="333399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bg-BG" sz="1800" b="1">
                <a:solidFill>
                  <a:schemeClr val="accent2"/>
                </a:solidFill>
              </a:rPr>
              <a:t>Ориентация към клиента и иновации в услугите</a:t>
            </a:r>
          </a:p>
          <a:p>
            <a:endParaRPr lang="bg-BG" sz="1800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bg-BG">
                <a:solidFill>
                  <a:schemeClr val="accent2"/>
                </a:solidFill>
              </a:rPr>
              <a:t> Акцент върху структурирането на палетните услуги и международните доставки</a:t>
            </a:r>
          </a:p>
          <a:p>
            <a:endParaRPr lang="bg-BG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bg-BG">
                <a:solidFill>
                  <a:schemeClr val="accent2"/>
                </a:solidFill>
              </a:rPr>
              <a:t> Стартира програмата </a:t>
            </a:r>
            <a:r>
              <a:rPr lang="en-US">
                <a:solidFill>
                  <a:schemeClr val="accent2"/>
                </a:solidFill>
              </a:rPr>
              <a:t>Speedy Parcel Shop</a:t>
            </a:r>
            <a:endParaRPr lang="bg-BG">
              <a:solidFill>
                <a:schemeClr val="accent2"/>
              </a:solidFill>
            </a:endParaRPr>
          </a:p>
        </p:txBody>
      </p:sp>
      <p:sp>
        <p:nvSpPr>
          <p:cNvPr id="15375" name="Rectangle 62"/>
          <p:cNvSpPr>
            <a:spLocks noChangeArrowheads="1"/>
          </p:cNvSpPr>
          <p:nvPr/>
        </p:nvSpPr>
        <p:spPr bwMode="auto">
          <a:xfrm>
            <a:off x="684213" y="3933825"/>
            <a:ext cx="3816350" cy="2376488"/>
          </a:xfrm>
          <a:prstGeom prst="rect">
            <a:avLst/>
          </a:prstGeom>
          <a:solidFill>
            <a:srgbClr val="333399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bg-BG" sz="1800" b="1">
                <a:solidFill>
                  <a:schemeClr val="accent2"/>
                </a:solidFill>
              </a:rPr>
              <a:t>Инвестиции в ефективност и гъвкавост</a:t>
            </a:r>
          </a:p>
          <a:p>
            <a:endParaRPr lang="bg-BG" sz="1800" b="1">
              <a:solidFill>
                <a:schemeClr val="accent2"/>
              </a:solidFill>
            </a:endParaRPr>
          </a:p>
          <a:p>
            <a:r>
              <a:rPr lang="bg-BG">
                <a:solidFill>
                  <a:schemeClr val="accent2"/>
                </a:solidFill>
              </a:rPr>
              <a:t>Над 800 000 лв. инвестиции в технологична инфраструктура</a:t>
            </a:r>
          </a:p>
        </p:txBody>
      </p:sp>
      <p:sp>
        <p:nvSpPr>
          <p:cNvPr id="15376" name="Rectangle 63"/>
          <p:cNvSpPr>
            <a:spLocks noChangeArrowheads="1"/>
          </p:cNvSpPr>
          <p:nvPr/>
        </p:nvSpPr>
        <p:spPr bwMode="auto">
          <a:xfrm>
            <a:off x="4716463" y="3933825"/>
            <a:ext cx="3816350" cy="2376488"/>
          </a:xfrm>
          <a:prstGeom prst="rect">
            <a:avLst/>
          </a:prstGeom>
          <a:solidFill>
            <a:srgbClr val="FFCC00">
              <a:alpha val="39999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bg-BG" sz="1800" b="1">
                <a:solidFill>
                  <a:schemeClr val="tx2"/>
                </a:solidFill>
              </a:rPr>
              <a:t>Спиди реализира висок ръст на приходи и печалба в предизвикателна пазарна среда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468313" y="260350"/>
            <a:ext cx="76866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bg-BG" sz="1700" b="1" i="1">
                <a:solidFill>
                  <a:srgbClr val="002060"/>
                </a:solidFill>
                <a:latin typeface="Georgia" pitchFamily="18" charset="0"/>
              </a:rPr>
              <a:t>Силен органичен растеж</a:t>
            </a:r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CorelDRAW" r:id="rId3" imgW="1383792" imgH="289560" progId="">
                  <p:embed/>
                </p:oleObj>
              </mc:Choice>
              <mc:Fallback>
                <p:oleObj name="CorelDRAW" r:id="rId3" imgW="1383792" imgH="2895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00025"/>
                        <a:ext cx="25765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Object 19"/>
          <p:cNvGraphicFramePr>
            <a:graphicFrameLocks noChangeAspect="1"/>
          </p:cNvGraphicFramePr>
          <p:nvPr/>
        </p:nvGraphicFramePr>
        <p:xfrm>
          <a:off x="250825" y="1917700"/>
          <a:ext cx="277812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Chart" r:id="rId5" imgW="2524125" imgH="3467100" progId="Excel.Chart.8">
                  <p:embed/>
                </p:oleObj>
              </mc:Choice>
              <mc:Fallback>
                <p:oleObj name="Chart" r:id="rId5" imgW="2524125" imgH="3467100" progId="Excel.Char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7700"/>
                        <a:ext cx="2778125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5" name="Object 21"/>
          <p:cNvGraphicFramePr>
            <a:graphicFrameLocks noChangeAspect="1"/>
          </p:cNvGraphicFramePr>
          <p:nvPr/>
        </p:nvGraphicFramePr>
        <p:xfrm>
          <a:off x="3189288" y="1912938"/>
          <a:ext cx="2808287" cy="379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Chart" r:id="rId7" imgW="2562225" imgH="3467100" progId="Excel.Chart.8">
                  <p:embed/>
                </p:oleObj>
              </mc:Choice>
              <mc:Fallback>
                <p:oleObj name="Chart" r:id="rId7" imgW="2562225" imgH="3467100" progId="Excel.Chart.8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1912938"/>
                        <a:ext cx="2808287" cy="379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6" name="Object 22"/>
          <p:cNvGraphicFramePr>
            <a:graphicFrameLocks noChangeAspect="1"/>
          </p:cNvGraphicFramePr>
          <p:nvPr/>
        </p:nvGraphicFramePr>
        <p:xfrm>
          <a:off x="6159500" y="1920875"/>
          <a:ext cx="2776538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Chart" r:id="rId9" imgW="2790825" imgH="3752850" progId="Excel.Chart.8">
                  <p:embed/>
                </p:oleObj>
              </mc:Choice>
              <mc:Fallback>
                <p:oleObj name="Chart" r:id="rId9" imgW="2790825" imgH="3752850" progId="Excel.Chart.8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1920875"/>
                        <a:ext cx="2776538" cy="379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Rectangle 23"/>
          <p:cNvSpPr>
            <a:spLocks noChangeArrowheads="1"/>
          </p:cNvSpPr>
          <p:nvPr/>
        </p:nvSpPr>
        <p:spPr bwMode="auto">
          <a:xfrm>
            <a:off x="312738" y="1397000"/>
            <a:ext cx="2663825" cy="5810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66"/>
                </a:solidFill>
              </a:rPr>
              <a:t>Приходи местен пазар, хил.лв.</a:t>
            </a:r>
          </a:p>
        </p:txBody>
      </p:sp>
      <p:sp>
        <p:nvSpPr>
          <p:cNvPr id="16410" name="Rectangle 24"/>
          <p:cNvSpPr>
            <a:spLocks noChangeArrowheads="1"/>
          </p:cNvSpPr>
          <p:nvPr/>
        </p:nvSpPr>
        <p:spPr bwMode="auto">
          <a:xfrm>
            <a:off x="3265488" y="1401763"/>
            <a:ext cx="2663825" cy="5810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66"/>
                </a:solidFill>
              </a:rPr>
              <a:t>Приходи външен пазар, хил.лв.</a:t>
            </a:r>
          </a:p>
        </p:txBody>
      </p:sp>
      <p:sp>
        <p:nvSpPr>
          <p:cNvPr id="16411" name="Rectangle 25"/>
          <p:cNvSpPr>
            <a:spLocks noChangeArrowheads="1"/>
          </p:cNvSpPr>
          <p:nvPr/>
        </p:nvSpPr>
        <p:spPr bwMode="auto">
          <a:xfrm>
            <a:off x="6211888" y="1412875"/>
            <a:ext cx="2663825" cy="5762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bg-BG">
                <a:solidFill>
                  <a:srgbClr val="003366"/>
                </a:solidFill>
              </a:rPr>
              <a:t>Брой пратки, в хил.</a:t>
            </a: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V="1">
            <a:off x="611188" y="2205038"/>
            <a:ext cx="2016125" cy="9366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3563938" y="2133600"/>
            <a:ext cx="1728787" cy="17272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6516688" y="2133600"/>
            <a:ext cx="1800225" cy="863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 rot="14782849">
            <a:off x="1277144" y="2039144"/>
            <a:ext cx="39687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ctr" anchorCtr="1">
            <a:spAutoFit/>
          </a:bodyPr>
          <a:lstStyle/>
          <a:p>
            <a:pPr algn="ctr"/>
            <a:r>
              <a:rPr lang="en-US" sz="1400" b="1">
                <a:solidFill>
                  <a:srgbClr val="000099"/>
                </a:solidFill>
              </a:rPr>
              <a:t>CAGR 14%</a:t>
            </a:r>
            <a:endParaRPr lang="bg-BG" sz="1400" b="1">
              <a:solidFill>
                <a:srgbClr val="000099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 rot="-7982807">
            <a:off x="4091781" y="2324895"/>
            <a:ext cx="3968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ctr" anchorCtr="1">
            <a:spAutoFit/>
          </a:bodyPr>
          <a:lstStyle/>
          <a:p>
            <a:pPr algn="ctr"/>
            <a:r>
              <a:rPr lang="en-US" sz="1400" b="1">
                <a:solidFill>
                  <a:srgbClr val="000099"/>
                </a:solidFill>
              </a:rPr>
              <a:t>CAGR 47%</a:t>
            </a:r>
            <a:endParaRPr lang="bg-BG" sz="1400" b="1">
              <a:solidFill>
                <a:srgbClr val="000099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 rot="14782849">
            <a:off x="7033419" y="1926431"/>
            <a:ext cx="39687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ctr" anchorCtr="1">
            <a:spAutoFit/>
          </a:bodyPr>
          <a:lstStyle/>
          <a:p>
            <a:pPr algn="ctr"/>
            <a:r>
              <a:rPr lang="en-US" sz="1400" b="1">
                <a:solidFill>
                  <a:srgbClr val="000099"/>
                </a:solidFill>
              </a:rPr>
              <a:t>CAGR 17%</a:t>
            </a:r>
            <a:endParaRPr lang="bg-BG" sz="14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468313" y="260350"/>
            <a:ext cx="76866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bg-BG" b="1" i="1">
                <a:solidFill>
                  <a:srgbClr val="002060"/>
                </a:solidFill>
              </a:rPr>
              <a:t>Оперативни разходи обвързани с продажбите</a:t>
            </a:r>
          </a:p>
        </p:txBody>
      </p:sp>
      <p:graphicFrame>
        <p:nvGraphicFramePr>
          <p:cNvPr id="17434" name="Object 26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CorelDRAW" r:id="rId3" imgW="1383792" imgH="289560" progId="">
                  <p:embed/>
                </p:oleObj>
              </mc:Choice>
              <mc:Fallback>
                <p:oleObj name="CorelDRAW" r:id="rId3" imgW="1383792" imgH="2895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00025"/>
                        <a:ext cx="25765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9" name="Rectangle 22"/>
          <p:cNvSpPr>
            <a:spLocks noChangeArrowheads="1"/>
          </p:cNvSpPr>
          <p:nvPr/>
        </p:nvSpPr>
        <p:spPr bwMode="auto">
          <a:xfrm>
            <a:off x="755650" y="4797425"/>
            <a:ext cx="7777163" cy="15113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en-US" sz="1400" dirty="0">
                <a:solidFill>
                  <a:srgbClr val="003366"/>
                </a:solidFill>
              </a:rPr>
              <a:t> </a:t>
            </a:r>
            <a:r>
              <a:rPr lang="bg-BG" sz="1400" dirty="0" smtClean="0">
                <a:solidFill>
                  <a:srgbClr val="003366"/>
                </a:solidFill>
              </a:rPr>
              <a:t>Устойчива структура на разходите, като с най-голям дял са разходите за персонал и външни услуги </a:t>
            </a:r>
            <a:endParaRPr lang="bg-BG" sz="1400" dirty="0">
              <a:solidFill>
                <a:srgbClr val="003366"/>
              </a:solidFill>
            </a:endParaRPr>
          </a:p>
        </p:txBody>
      </p:sp>
      <p:graphicFrame>
        <p:nvGraphicFramePr>
          <p:cNvPr id="17441" name="Object 33"/>
          <p:cNvGraphicFramePr>
            <a:graphicFrameLocks noChangeAspect="1"/>
          </p:cNvGraphicFramePr>
          <p:nvPr/>
        </p:nvGraphicFramePr>
        <p:xfrm>
          <a:off x="755650" y="1196975"/>
          <a:ext cx="7777163" cy="304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Chart" r:id="rId5" imgW="5934075" imgH="2324100" progId="Excel.Chart.8">
                  <p:embed/>
                </p:oleObj>
              </mc:Choice>
              <mc:Fallback>
                <p:oleObj name="Chart" r:id="rId5" imgW="5934075" imgH="2324100" progId="Excel.Chart.8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96975"/>
                        <a:ext cx="7777163" cy="304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68313" y="268288"/>
            <a:ext cx="76152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bg-BG" b="1" i="1">
                <a:solidFill>
                  <a:srgbClr val="002060"/>
                </a:solidFill>
              </a:rPr>
              <a:t>Растящ нетен паричен поток</a:t>
            </a:r>
          </a:p>
        </p:txBody>
      </p:sp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orelDRAW" r:id="rId3" imgW="1383792" imgH="289560" progId="">
                  <p:embed/>
                </p:oleObj>
              </mc:Choice>
              <mc:Fallback>
                <p:oleObj name="CorelDRAW" r:id="rId3" imgW="1383792" imgH="2895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00025"/>
                        <a:ext cx="25765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860425" y="1273175"/>
          <a:ext cx="7456488" cy="338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Chart" r:id="rId5" imgW="5876925" imgH="2667000" progId="Excel.Chart.8">
                  <p:embed/>
                </p:oleObj>
              </mc:Choice>
              <mc:Fallback>
                <p:oleObj name="Chart" r:id="rId5" imgW="5876925" imgH="2667000" progId="Excel.Chart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273175"/>
                        <a:ext cx="7456488" cy="338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5" name="Rectangle 22"/>
          <p:cNvSpPr>
            <a:spLocks noChangeArrowheads="1"/>
          </p:cNvSpPr>
          <p:nvPr/>
        </p:nvSpPr>
        <p:spPr bwMode="auto">
          <a:xfrm>
            <a:off x="682625" y="4797425"/>
            <a:ext cx="7777163" cy="15113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en-US" sz="1400">
                <a:solidFill>
                  <a:srgbClr val="003366"/>
                </a:solidFill>
              </a:rPr>
              <a:t> </a:t>
            </a:r>
            <a:r>
              <a:rPr lang="bg-BG" sz="1400">
                <a:solidFill>
                  <a:srgbClr val="003366"/>
                </a:solidFill>
              </a:rPr>
              <a:t>Спиди генерира висок свободен паричен поток, който дава възможност да се разпределя над 50% от печалбата като дивидент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68313" y="260350"/>
            <a:ext cx="76866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bg-BG" b="1" i="1">
                <a:solidFill>
                  <a:srgbClr val="002060"/>
                </a:solidFill>
              </a:rPr>
              <a:t>Солидна финансова позиция</a:t>
            </a:r>
            <a:endParaRPr lang="bg-BG" sz="1400" i="1">
              <a:solidFill>
                <a:srgbClr val="002060"/>
              </a:solidFill>
              <a:latin typeface="Arial Cyr" pitchFamily="34" charset="0"/>
            </a:endParaRPr>
          </a:p>
        </p:txBody>
      </p:sp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CorelDRAW" r:id="rId3" imgW="1383792" imgH="289560" progId="">
                  <p:embed/>
                </p:oleObj>
              </mc:Choice>
              <mc:Fallback>
                <p:oleObj name="CorelDRAW" r:id="rId3" imgW="1383792" imgH="2895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00025"/>
                        <a:ext cx="25765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685800" y="1196975"/>
          <a:ext cx="7554913" cy="313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Chart" r:id="rId5" imgW="7772400" imgH="3228975" progId="Excel.Chart.8">
                  <p:embed/>
                </p:oleObj>
              </mc:Choice>
              <mc:Fallback>
                <p:oleObj name="Chart" r:id="rId5" imgW="7772400" imgH="3228975" progId="Excel.Char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96975"/>
                        <a:ext cx="7554913" cy="313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Rectangle 22"/>
          <p:cNvSpPr>
            <a:spLocks noChangeArrowheads="1"/>
          </p:cNvSpPr>
          <p:nvPr/>
        </p:nvSpPr>
        <p:spPr bwMode="auto">
          <a:xfrm>
            <a:off x="682625" y="4797425"/>
            <a:ext cx="7777163" cy="15113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bg-BG" sz="1400" dirty="0">
                <a:solidFill>
                  <a:srgbClr val="003366"/>
                </a:solidFill>
              </a:rPr>
              <a:t> Високата рентабилност позволява да се финансира ускорения растеж и да се поддържа </a:t>
            </a:r>
            <a:r>
              <a:rPr lang="bg-BG" sz="1400">
                <a:solidFill>
                  <a:srgbClr val="003366"/>
                </a:solidFill>
              </a:rPr>
              <a:t>по-ниски </a:t>
            </a:r>
            <a:r>
              <a:rPr lang="bg-BG" sz="1400" smtClean="0">
                <a:solidFill>
                  <a:srgbClr val="003366"/>
                </a:solidFill>
              </a:rPr>
              <a:t>нива </a:t>
            </a:r>
            <a:r>
              <a:rPr lang="bg-BG" sz="1400" dirty="0">
                <a:solidFill>
                  <a:srgbClr val="003366"/>
                </a:solidFill>
              </a:rPr>
              <a:t>на задлъжнялост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11188" y="234950"/>
            <a:ext cx="76152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bg-BG" sz="1700" b="1" i="1">
                <a:solidFill>
                  <a:srgbClr val="002060"/>
                </a:solidFill>
                <a:latin typeface="Georgia" pitchFamily="18" charset="0"/>
              </a:rPr>
              <a:t>Основни финансови показатели</a:t>
            </a:r>
            <a:endParaRPr lang="en-US" sz="1700" b="1" i="1">
              <a:solidFill>
                <a:srgbClr val="002060"/>
              </a:solidFill>
              <a:latin typeface="Georgia" pitchFamily="18" charset="0"/>
            </a:endParaRPr>
          </a:p>
          <a:p>
            <a:pPr defTabSz="873125">
              <a:spcBef>
                <a:spcPct val="50000"/>
              </a:spcBef>
            </a:pPr>
            <a:endParaRPr lang="bg-BG" sz="1400" i="1">
              <a:solidFill>
                <a:srgbClr val="002060"/>
              </a:solidFill>
              <a:latin typeface="Arial Cyr" pitchFamily="34" charset="0"/>
            </a:endParaRPr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CorelDRAW" r:id="rId3" imgW="1383792" imgH="289560" progId="">
                  <p:embed/>
                </p:oleObj>
              </mc:Choice>
              <mc:Fallback>
                <p:oleObj name="CorelDRAW" r:id="rId3" imgW="1383792" imgH="2895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00025"/>
                        <a:ext cx="25765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8"/>
          <p:cNvSpPr>
            <a:spLocks noChangeArrowheads="1"/>
          </p:cNvSpPr>
          <p:nvPr/>
        </p:nvSpPr>
        <p:spPr bwMode="auto">
          <a:xfrm>
            <a:off x="468313" y="1773238"/>
            <a:ext cx="1871662" cy="503237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400" b="1">
                <a:solidFill>
                  <a:srgbClr val="003366"/>
                </a:solidFill>
              </a:rPr>
              <a:t>Ръст на приходите</a:t>
            </a:r>
          </a:p>
        </p:txBody>
      </p:sp>
      <p:sp>
        <p:nvSpPr>
          <p:cNvPr id="6165" name="Rectangle 22"/>
          <p:cNvSpPr>
            <a:spLocks noChangeArrowheads="1"/>
          </p:cNvSpPr>
          <p:nvPr/>
        </p:nvSpPr>
        <p:spPr bwMode="auto">
          <a:xfrm>
            <a:off x="4716463" y="1773238"/>
            <a:ext cx="3959225" cy="503237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Поддържане на висок ръст</a:t>
            </a:r>
          </a:p>
        </p:txBody>
      </p:sp>
      <p:sp>
        <p:nvSpPr>
          <p:cNvPr id="6181" name="Rectangle 22"/>
          <p:cNvSpPr>
            <a:spLocks noChangeArrowheads="1"/>
          </p:cNvSpPr>
          <p:nvPr/>
        </p:nvSpPr>
        <p:spPr bwMode="auto">
          <a:xfrm>
            <a:off x="2411413" y="1773238"/>
            <a:ext cx="1081087" cy="503237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17,2%</a:t>
            </a:r>
          </a:p>
        </p:txBody>
      </p:sp>
      <p:sp>
        <p:nvSpPr>
          <p:cNvPr id="6184" name="Rectangle 22"/>
          <p:cNvSpPr>
            <a:spLocks noChangeArrowheads="1"/>
          </p:cNvSpPr>
          <p:nvPr/>
        </p:nvSpPr>
        <p:spPr bwMode="auto">
          <a:xfrm>
            <a:off x="3563938" y="1773238"/>
            <a:ext cx="1081087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19,7%</a:t>
            </a:r>
          </a:p>
        </p:txBody>
      </p:sp>
      <p:sp>
        <p:nvSpPr>
          <p:cNvPr id="6185" name="Rectangle 22"/>
          <p:cNvSpPr>
            <a:spLocks noChangeArrowheads="1"/>
          </p:cNvSpPr>
          <p:nvPr/>
        </p:nvSpPr>
        <p:spPr bwMode="auto">
          <a:xfrm>
            <a:off x="2411413" y="1196975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bg-BG" sz="1400" b="1">
                <a:solidFill>
                  <a:srgbClr val="003366"/>
                </a:solidFill>
              </a:rPr>
              <a:t>2011</a:t>
            </a:r>
          </a:p>
        </p:txBody>
      </p:sp>
      <p:sp>
        <p:nvSpPr>
          <p:cNvPr id="6186" name="Rectangle 22"/>
          <p:cNvSpPr>
            <a:spLocks noChangeArrowheads="1"/>
          </p:cNvSpPr>
          <p:nvPr/>
        </p:nvSpPr>
        <p:spPr bwMode="auto">
          <a:xfrm>
            <a:off x="3563938" y="1196975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bg-BG" sz="1400" b="1">
                <a:solidFill>
                  <a:srgbClr val="003366"/>
                </a:solidFill>
              </a:rPr>
              <a:t>2012</a:t>
            </a:r>
          </a:p>
        </p:txBody>
      </p:sp>
      <p:sp>
        <p:nvSpPr>
          <p:cNvPr id="6187" name="Rectangle 18"/>
          <p:cNvSpPr>
            <a:spLocks noChangeArrowheads="1"/>
          </p:cNvSpPr>
          <p:nvPr/>
        </p:nvSpPr>
        <p:spPr bwMode="auto">
          <a:xfrm>
            <a:off x="468313" y="2349500"/>
            <a:ext cx="1871662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>
                <a:solidFill>
                  <a:srgbClr val="003366"/>
                </a:solidFill>
              </a:rPr>
              <a:t>EBITDA Margin</a:t>
            </a:r>
            <a:endParaRPr lang="bg-BG" sz="1400" b="1">
              <a:solidFill>
                <a:srgbClr val="003366"/>
              </a:solidFill>
            </a:endParaRPr>
          </a:p>
        </p:txBody>
      </p:sp>
      <p:sp>
        <p:nvSpPr>
          <p:cNvPr id="6188" name="Rectangle 22"/>
          <p:cNvSpPr>
            <a:spLocks noChangeArrowheads="1"/>
          </p:cNvSpPr>
          <p:nvPr/>
        </p:nvSpPr>
        <p:spPr bwMode="auto">
          <a:xfrm>
            <a:off x="4716463" y="2349500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Постоянен тренд за подобряване</a:t>
            </a:r>
          </a:p>
        </p:txBody>
      </p:sp>
      <p:sp>
        <p:nvSpPr>
          <p:cNvPr id="6189" name="Rectangle 22"/>
          <p:cNvSpPr>
            <a:spLocks noChangeArrowheads="1"/>
          </p:cNvSpPr>
          <p:nvPr/>
        </p:nvSpPr>
        <p:spPr bwMode="auto">
          <a:xfrm>
            <a:off x="2411413" y="2349500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19,88%</a:t>
            </a:r>
          </a:p>
        </p:txBody>
      </p:sp>
      <p:sp>
        <p:nvSpPr>
          <p:cNvPr id="6190" name="Rectangle 22"/>
          <p:cNvSpPr>
            <a:spLocks noChangeArrowheads="1"/>
          </p:cNvSpPr>
          <p:nvPr/>
        </p:nvSpPr>
        <p:spPr bwMode="auto">
          <a:xfrm>
            <a:off x="3563938" y="2349500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20,27%</a:t>
            </a:r>
          </a:p>
        </p:txBody>
      </p:sp>
      <p:sp>
        <p:nvSpPr>
          <p:cNvPr id="6195" name="Rectangle 18"/>
          <p:cNvSpPr>
            <a:spLocks noChangeArrowheads="1"/>
          </p:cNvSpPr>
          <p:nvPr/>
        </p:nvSpPr>
        <p:spPr bwMode="auto">
          <a:xfrm>
            <a:off x="468313" y="2924175"/>
            <a:ext cx="1871662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400" b="1">
                <a:solidFill>
                  <a:srgbClr val="003366"/>
                </a:solidFill>
              </a:rPr>
              <a:t>Рентабилност на нетната печалба</a:t>
            </a:r>
          </a:p>
        </p:txBody>
      </p:sp>
      <p:sp>
        <p:nvSpPr>
          <p:cNvPr id="6196" name="Rectangle 22"/>
          <p:cNvSpPr>
            <a:spLocks noChangeArrowheads="1"/>
          </p:cNvSpPr>
          <p:nvPr/>
        </p:nvSpPr>
        <p:spPr bwMode="auto">
          <a:xfrm>
            <a:off x="4716463" y="2924175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400" smtClean="0">
                <a:solidFill>
                  <a:srgbClr val="003366"/>
                </a:solidFill>
              </a:rPr>
              <a:t>Рентабилност </a:t>
            </a:r>
            <a:r>
              <a:rPr lang="bg-BG" sz="1400" dirty="0">
                <a:solidFill>
                  <a:srgbClr val="003366"/>
                </a:solidFill>
              </a:rPr>
              <a:t>надхвърляща средното за сектора</a:t>
            </a:r>
          </a:p>
        </p:txBody>
      </p:sp>
      <p:sp>
        <p:nvSpPr>
          <p:cNvPr id="6197" name="Rectangle 22"/>
          <p:cNvSpPr>
            <a:spLocks noChangeArrowheads="1"/>
          </p:cNvSpPr>
          <p:nvPr/>
        </p:nvSpPr>
        <p:spPr bwMode="auto">
          <a:xfrm>
            <a:off x="2411413" y="2924175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12,8%</a:t>
            </a:r>
          </a:p>
        </p:txBody>
      </p:sp>
      <p:sp>
        <p:nvSpPr>
          <p:cNvPr id="6198" name="Rectangle 22"/>
          <p:cNvSpPr>
            <a:spLocks noChangeArrowheads="1"/>
          </p:cNvSpPr>
          <p:nvPr/>
        </p:nvSpPr>
        <p:spPr bwMode="auto">
          <a:xfrm>
            <a:off x="3563938" y="2924175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14,0%</a:t>
            </a:r>
          </a:p>
        </p:txBody>
      </p:sp>
      <p:sp>
        <p:nvSpPr>
          <p:cNvPr id="6199" name="Rectangle 18"/>
          <p:cNvSpPr>
            <a:spLocks noChangeArrowheads="1"/>
          </p:cNvSpPr>
          <p:nvPr/>
        </p:nvSpPr>
        <p:spPr bwMode="auto">
          <a:xfrm>
            <a:off x="468313" y="3500438"/>
            <a:ext cx="1871662" cy="503237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400" b="1">
                <a:solidFill>
                  <a:srgbClr val="003366"/>
                </a:solidFill>
              </a:rPr>
              <a:t>Рентабилност на инвест. капитал</a:t>
            </a:r>
          </a:p>
        </p:txBody>
      </p:sp>
      <p:sp>
        <p:nvSpPr>
          <p:cNvPr id="6200" name="Rectangle 22"/>
          <p:cNvSpPr>
            <a:spLocks noChangeArrowheads="1"/>
          </p:cNvSpPr>
          <p:nvPr/>
        </p:nvSpPr>
        <p:spPr bwMode="auto">
          <a:xfrm>
            <a:off x="4716463" y="3500438"/>
            <a:ext cx="3959225" cy="503237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Изключително висока възвръщаемост на инвестираните средства</a:t>
            </a:r>
          </a:p>
        </p:txBody>
      </p:sp>
      <p:sp>
        <p:nvSpPr>
          <p:cNvPr id="6201" name="Rectangle 22"/>
          <p:cNvSpPr>
            <a:spLocks noChangeArrowheads="1"/>
          </p:cNvSpPr>
          <p:nvPr/>
        </p:nvSpPr>
        <p:spPr bwMode="auto">
          <a:xfrm>
            <a:off x="2411413" y="3500438"/>
            <a:ext cx="1081087" cy="503237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47,8%</a:t>
            </a:r>
          </a:p>
        </p:txBody>
      </p:sp>
      <p:sp>
        <p:nvSpPr>
          <p:cNvPr id="6202" name="Rectangle 22"/>
          <p:cNvSpPr>
            <a:spLocks noChangeArrowheads="1"/>
          </p:cNvSpPr>
          <p:nvPr/>
        </p:nvSpPr>
        <p:spPr bwMode="auto">
          <a:xfrm>
            <a:off x="3563938" y="3500438"/>
            <a:ext cx="1081087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51,9%</a:t>
            </a:r>
          </a:p>
        </p:txBody>
      </p:sp>
      <p:sp>
        <p:nvSpPr>
          <p:cNvPr id="6203" name="Rectangle 18"/>
          <p:cNvSpPr>
            <a:spLocks noChangeArrowheads="1"/>
          </p:cNvSpPr>
          <p:nvPr/>
        </p:nvSpPr>
        <p:spPr bwMode="auto">
          <a:xfrm>
            <a:off x="468313" y="4076700"/>
            <a:ext cx="1871662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400" b="1">
                <a:solidFill>
                  <a:srgbClr val="003366"/>
                </a:solidFill>
              </a:rPr>
              <a:t>Печалба на акция</a:t>
            </a:r>
          </a:p>
        </p:txBody>
      </p:sp>
      <p:sp>
        <p:nvSpPr>
          <p:cNvPr id="6204" name="Rectangle 22"/>
          <p:cNvSpPr>
            <a:spLocks noChangeArrowheads="1"/>
          </p:cNvSpPr>
          <p:nvPr/>
        </p:nvSpPr>
        <p:spPr bwMode="auto">
          <a:xfrm>
            <a:off x="4716463" y="4076700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24,6% увеличение на печалбата в рамките на година</a:t>
            </a:r>
          </a:p>
        </p:txBody>
      </p:sp>
      <p:sp>
        <p:nvSpPr>
          <p:cNvPr id="6205" name="Rectangle 22"/>
          <p:cNvSpPr>
            <a:spLocks noChangeArrowheads="1"/>
          </p:cNvSpPr>
          <p:nvPr/>
        </p:nvSpPr>
        <p:spPr bwMode="auto">
          <a:xfrm>
            <a:off x="2411413" y="4076700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4,12 лв.</a:t>
            </a:r>
          </a:p>
        </p:txBody>
      </p:sp>
      <p:sp>
        <p:nvSpPr>
          <p:cNvPr id="6206" name="Rectangle 22"/>
          <p:cNvSpPr>
            <a:spLocks noChangeArrowheads="1"/>
          </p:cNvSpPr>
          <p:nvPr/>
        </p:nvSpPr>
        <p:spPr bwMode="auto">
          <a:xfrm>
            <a:off x="3563938" y="4076700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5,14 лв.</a:t>
            </a:r>
          </a:p>
        </p:txBody>
      </p:sp>
      <p:sp>
        <p:nvSpPr>
          <p:cNvPr id="6208" name="Rectangle 18"/>
          <p:cNvSpPr>
            <a:spLocks noChangeArrowheads="1"/>
          </p:cNvSpPr>
          <p:nvPr/>
        </p:nvSpPr>
        <p:spPr bwMode="auto">
          <a:xfrm>
            <a:off x="468313" y="4651375"/>
            <a:ext cx="1871662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400" b="1">
                <a:solidFill>
                  <a:srgbClr val="003366"/>
                </a:solidFill>
              </a:rPr>
              <a:t>Дълг / Собствен капитал</a:t>
            </a:r>
          </a:p>
        </p:txBody>
      </p:sp>
      <p:sp>
        <p:nvSpPr>
          <p:cNvPr id="6209" name="Rectangle 22"/>
          <p:cNvSpPr>
            <a:spLocks noChangeArrowheads="1"/>
          </p:cNvSpPr>
          <p:nvPr/>
        </p:nvSpPr>
        <p:spPr bwMode="auto">
          <a:xfrm>
            <a:off x="4716463" y="4651375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Устойчива дългова структура</a:t>
            </a:r>
          </a:p>
        </p:txBody>
      </p:sp>
      <p:sp>
        <p:nvSpPr>
          <p:cNvPr id="6210" name="Rectangle 22"/>
          <p:cNvSpPr>
            <a:spLocks noChangeArrowheads="1"/>
          </p:cNvSpPr>
          <p:nvPr/>
        </p:nvSpPr>
        <p:spPr bwMode="auto">
          <a:xfrm>
            <a:off x="2411413" y="4651375"/>
            <a:ext cx="1081087" cy="503238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0,54</a:t>
            </a:r>
          </a:p>
        </p:txBody>
      </p:sp>
      <p:sp>
        <p:nvSpPr>
          <p:cNvPr id="6211" name="Rectangle 22"/>
          <p:cNvSpPr>
            <a:spLocks noChangeArrowheads="1"/>
          </p:cNvSpPr>
          <p:nvPr/>
        </p:nvSpPr>
        <p:spPr bwMode="auto">
          <a:xfrm>
            <a:off x="3563938" y="4651375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0,56</a:t>
            </a:r>
          </a:p>
        </p:txBody>
      </p:sp>
      <p:sp>
        <p:nvSpPr>
          <p:cNvPr id="6212" name="Rectangle 18"/>
          <p:cNvSpPr>
            <a:spLocks noChangeArrowheads="1"/>
          </p:cNvSpPr>
          <p:nvPr/>
        </p:nvSpPr>
        <p:spPr bwMode="auto">
          <a:xfrm>
            <a:off x="468313" y="5229225"/>
            <a:ext cx="3024187" cy="503238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400" b="1">
                <a:solidFill>
                  <a:srgbClr val="003366"/>
                </a:solidFill>
              </a:rPr>
              <a:t>Текуща дивидентна доходност </a:t>
            </a:r>
          </a:p>
        </p:txBody>
      </p:sp>
      <p:sp>
        <p:nvSpPr>
          <p:cNvPr id="6213" name="Rectangle 22"/>
          <p:cNvSpPr>
            <a:spLocks noChangeArrowheads="1"/>
          </p:cNvSpPr>
          <p:nvPr/>
        </p:nvSpPr>
        <p:spPr bwMode="auto">
          <a:xfrm>
            <a:off x="4716463" y="5229225"/>
            <a:ext cx="3959225" cy="503238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Атрактивна дивидентна доходност</a:t>
            </a:r>
          </a:p>
        </p:txBody>
      </p:sp>
      <p:sp>
        <p:nvSpPr>
          <p:cNvPr id="6215" name="Rectangle 22"/>
          <p:cNvSpPr>
            <a:spLocks noChangeArrowheads="1"/>
          </p:cNvSpPr>
          <p:nvPr/>
        </p:nvSpPr>
        <p:spPr bwMode="auto">
          <a:xfrm>
            <a:off x="3563938" y="5229225"/>
            <a:ext cx="1081087" cy="503238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5,68%*</a:t>
            </a:r>
          </a:p>
        </p:txBody>
      </p:sp>
      <p:sp>
        <p:nvSpPr>
          <p:cNvPr id="6225" name="Rectangle 18"/>
          <p:cNvSpPr>
            <a:spLocks noChangeArrowheads="1"/>
          </p:cNvSpPr>
          <p:nvPr/>
        </p:nvSpPr>
        <p:spPr bwMode="auto">
          <a:xfrm>
            <a:off x="468313" y="5805488"/>
            <a:ext cx="3024187" cy="503237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400" b="1">
                <a:solidFill>
                  <a:srgbClr val="003366"/>
                </a:solidFill>
              </a:rPr>
              <a:t>Цена / Печалба</a:t>
            </a:r>
          </a:p>
        </p:txBody>
      </p:sp>
      <p:sp>
        <p:nvSpPr>
          <p:cNvPr id="6226" name="Rectangle 22"/>
          <p:cNvSpPr>
            <a:spLocks noChangeArrowheads="1"/>
          </p:cNvSpPr>
          <p:nvPr/>
        </p:nvSpPr>
        <p:spPr bwMode="auto">
          <a:xfrm>
            <a:off x="4716463" y="5805488"/>
            <a:ext cx="3959225" cy="503237"/>
          </a:xfrm>
          <a:prstGeom prst="rect">
            <a:avLst/>
          </a:prstGeom>
          <a:solidFill>
            <a:srgbClr val="FFCC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endParaRPr lang="bg-BG" sz="1400">
              <a:solidFill>
                <a:srgbClr val="003366"/>
              </a:solidFill>
            </a:endParaRPr>
          </a:p>
        </p:txBody>
      </p:sp>
      <p:sp>
        <p:nvSpPr>
          <p:cNvPr id="6227" name="Rectangle 22"/>
          <p:cNvSpPr>
            <a:spLocks noChangeArrowheads="1"/>
          </p:cNvSpPr>
          <p:nvPr/>
        </p:nvSpPr>
        <p:spPr bwMode="auto">
          <a:xfrm>
            <a:off x="3563938" y="5805488"/>
            <a:ext cx="1081087" cy="503237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buFont typeface="Wingdings" pitchFamily="2" charset="2"/>
              <a:buNone/>
            </a:pPr>
            <a:r>
              <a:rPr lang="bg-BG" sz="1400">
                <a:solidFill>
                  <a:srgbClr val="003366"/>
                </a:solidFill>
              </a:rPr>
              <a:t>10,22х*</a:t>
            </a:r>
          </a:p>
        </p:txBody>
      </p:sp>
      <p:sp>
        <p:nvSpPr>
          <p:cNvPr id="6228" name="Rectangle 22"/>
          <p:cNvSpPr>
            <a:spLocks noChangeArrowheads="1"/>
          </p:cNvSpPr>
          <p:nvPr/>
        </p:nvSpPr>
        <p:spPr bwMode="auto">
          <a:xfrm>
            <a:off x="468313" y="6453188"/>
            <a:ext cx="39592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bg-BG" sz="1000">
                <a:solidFill>
                  <a:srgbClr val="003366"/>
                </a:solidFill>
              </a:rPr>
              <a:t>* Цена към 31.12.2012 г.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D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611188" y="290513"/>
            <a:ext cx="76152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bg-BG" sz="1700" b="1" i="1">
                <a:solidFill>
                  <a:srgbClr val="002060"/>
                </a:solidFill>
                <a:latin typeface="Georgia" pitchFamily="18" charset="0"/>
              </a:rPr>
              <a:t>Очаквания за 2013 г.</a:t>
            </a:r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6227763" y="200025"/>
          <a:ext cx="25765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CorelDRAW" r:id="rId3" imgW="1383792" imgH="289560" progId="">
                  <p:embed/>
                </p:oleObj>
              </mc:Choice>
              <mc:Fallback>
                <p:oleObj name="CorelDRAW" r:id="rId3" imgW="1383792" imgH="2895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00025"/>
                        <a:ext cx="25765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8"/>
          <p:cNvSpPr>
            <a:spLocks noChangeArrowheads="1"/>
          </p:cNvSpPr>
          <p:nvPr/>
        </p:nvSpPr>
        <p:spPr bwMode="auto">
          <a:xfrm>
            <a:off x="684213" y="1412875"/>
            <a:ext cx="17272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>
                <a:solidFill>
                  <a:srgbClr val="003366"/>
                </a:solidFill>
              </a:rPr>
              <a:t>Пазарна среда</a:t>
            </a:r>
          </a:p>
        </p:txBody>
      </p:sp>
      <p:sp>
        <p:nvSpPr>
          <p:cNvPr id="19470" name="Rectangle 19"/>
          <p:cNvSpPr>
            <a:spLocks noChangeArrowheads="1"/>
          </p:cNvSpPr>
          <p:nvPr/>
        </p:nvSpPr>
        <p:spPr bwMode="auto">
          <a:xfrm>
            <a:off x="684213" y="2636838"/>
            <a:ext cx="17272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>
                <a:solidFill>
                  <a:srgbClr val="003366"/>
                </a:solidFill>
              </a:rPr>
              <a:t>Приходи</a:t>
            </a:r>
          </a:p>
        </p:txBody>
      </p:sp>
      <p:sp>
        <p:nvSpPr>
          <p:cNvPr id="19471" name="Rectangle 20"/>
          <p:cNvSpPr>
            <a:spLocks noChangeArrowheads="1"/>
          </p:cNvSpPr>
          <p:nvPr/>
        </p:nvSpPr>
        <p:spPr bwMode="auto">
          <a:xfrm>
            <a:off x="684213" y="3860800"/>
            <a:ext cx="17272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>
                <a:solidFill>
                  <a:srgbClr val="003366"/>
                </a:solidFill>
              </a:rPr>
              <a:t>Разходи и инвестиции</a:t>
            </a:r>
          </a:p>
        </p:txBody>
      </p:sp>
      <p:sp>
        <p:nvSpPr>
          <p:cNvPr id="19472" name="Rectangle 21"/>
          <p:cNvSpPr>
            <a:spLocks noChangeArrowheads="1"/>
          </p:cNvSpPr>
          <p:nvPr/>
        </p:nvSpPr>
        <p:spPr bwMode="auto">
          <a:xfrm>
            <a:off x="684213" y="5084763"/>
            <a:ext cx="1727200" cy="1079500"/>
          </a:xfrm>
          <a:prstGeom prst="rect">
            <a:avLst/>
          </a:prstGeom>
          <a:solidFill>
            <a:srgbClr val="FFCC00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>
                <a:solidFill>
                  <a:srgbClr val="003366"/>
                </a:solidFill>
              </a:rPr>
              <a:t>Рентабилност</a:t>
            </a:r>
          </a:p>
        </p:txBody>
      </p:sp>
      <p:sp>
        <p:nvSpPr>
          <p:cNvPr id="19473" name="Rectangle 22"/>
          <p:cNvSpPr>
            <a:spLocks noChangeArrowheads="1"/>
          </p:cNvSpPr>
          <p:nvPr/>
        </p:nvSpPr>
        <p:spPr bwMode="auto">
          <a:xfrm>
            <a:off x="2411413" y="1412875"/>
            <a:ext cx="5905500" cy="10795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en-US" sz="1400" dirty="0">
                <a:solidFill>
                  <a:srgbClr val="003366"/>
                </a:solidFill>
              </a:rPr>
              <a:t> </a:t>
            </a:r>
            <a:r>
              <a:rPr lang="bg-BG" sz="1400" dirty="0">
                <a:solidFill>
                  <a:srgbClr val="003366"/>
                </a:solidFill>
              </a:rPr>
              <a:t>Бумът в </a:t>
            </a:r>
            <a:r>
              <a:rPr lang="bg-BG" sz="1400" dirty="0" smtClean="0">
                <a:solidFill>
                  <a:srgbClr val="003366"/>
                </a:solidFill>
              </a:rPr>
              <a:t>електронната </a:t>
            </a:r>
            <a:r>
              <a:rPr lang="bg-BG" sz="1400" dirty="0">
                <a:solidFill>
                  <a:srgbClr val="003366"/>
                </a:solidFill>
              </a:rPr>
              <a:t>търговия и </a:t>
            </a:r>
            <a:r>
              <a:rPr lang="bg-BG" sz="1400" dirty="0" err="1">
                <a:solidFill>
                  <a:srgbClr val="003366"/>
                </a:solidFill>
              </a:rPr>
              <a:t>а</a:t>
            </a:r>
            <a:r>
              <a:rPr lang="bg-BG" sz="1400" dirty="0" err="1" smtClean="0">
                <a:solidFill>
                  <a:srgbClr val="003366"/>
                </a:solidFill>
              </a:rPr>
              <a:t>утсорсването</a:t>
            </a:r>
            <a:r>
              <a:rPr lang="bg-BG" sz="1400" dirty="0" smtClean="0">
                <a:solidFill>
                  <a:srgbClr val="003366"/>
                </a:solidFill>
              </a:rPr>
              <a:t> </a:t>
            </a:r>
            <a:r>
              <a:rPr lang="bg-BG" sz="1400" dirty="0">
                <a:solidFill>
                  <a:srgbClr val="003366"/>
                </a:solidFill>
              </a:rPr>
              <a:t>на логистични услуги от бизнеса са двигател на растеж в куриерските услуги</a:t>
            </a:r>
          </a:p>
          <a:p>
            <a:pPr>
              <a:buFont typeface="Wingdings" pitchFamily="2" charset="2"/>
              <a:buNone/>
            </a:pPr>
            <a:endParaRPr lang="bg-BG" sz="800" dirty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1400" dirty="0">
                <a:solidFill>
                  <a:srgbClr val="003366"/>
                </a:solidFill>
              </a:rPr>
              <a:t> Анемичната икономика не позволява значителен ръст в пощенския пазар и през настоящата година</a:t>
            </a:r>
          </a:p>
        </p:txBody>
      </p:sp>
      <p:sp>
        <p:nvSpPr>
          <p:cNvPr id="19474" name="Rectangle 23"/>
          <p:cNvSpPr>
            <a:spLocks noChangeArrowheads="1"/>
          </p:cNvSpPr>
          <p:nvPr/>
        </p:nvSpPr>
        <p:spPr bwMode="auto">
          <a:xfrm>
            <a:off x="2411413" y="2636838"/>
            <a:ext cx="5905500" cy="10795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en-US" sz="1400">
                <a:solidFill>
                  <a:srgbClr val="003366"/>
                </a:solidFill>
              </a:rPr>
              <a:t> </a:t>
            </a:r>
            <a:r>
              <a:rPr lang="bg-BG" sz="1400">
                <a:solidFill>
                  <a:srgbClr val="003366"/>
                </a:solidFill>
              </a:rPr>
              <a:t>Планираният за текущата година ръст на приходите е в рамките на 10%</a:t>
            </a:r>
          </a:p>
          <a:p>
            <a:pPr>
              <a:buFont typeface="Wingdings" pitchFamily="2" charset="2"/>
              <a:buNone/>
            </a:pPr>
            <a:endParaRPr lang="bg-BG" sz="80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1400">
                <a:solidFill>
                  <a:srgbClr val="003366"/>
                </a:solidFill>
              </a:rPr>
              <a:t> Развитието на нови продукти и сегменти, като палетния бизнес и международните доставки са с основен принос в развитието ни</a:t>
            </a:r>
          </a:p>
        </p:txBody>
      </p:sp>
      <p:sp>
        <p:nvSpPr>
          <p:cNvPr id="19475" name="Rectangle 24"/>
          <p:cNvSpPr>
            <a:spLocks noChangeArrowheads="1"/>
          </p:cNvSpPr>
          <p:nvPr/>
        </p:nvSpPr>
        <p:spPr bwMode="auto">
          <a:xfrm>
            <a:off x="2411413" y="3860800"/>
            <a:ext cx="5905500" cy="10795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bg-BG" sz="1400">
                <a:solidFill>
                  <a:srgbClr val="003366"/>
                </a:solidFill>
              </a:rPr>
              <a:t> Насочването на част от дейностите към подизпълнители ще доведе до промени в структурата на разходите</a:t>
            </a:r>
          </a:p>
          <a:p>
            <a:pPr>
              <a:buFont typeface="Wingdings" pitchFamily="2" charset="2"/>
              <a:buNone/>
            </a:pPr>
            <a:endParaRPr lang="bg-BG" sz="80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1400">
                <a:solidFill>
                  <a:srgbClr val="003366"/>
                </a:solidFill>
              </a:rPr>
              <a:t> Планирани са инвестиции в размер на 6 – 6,5 млн.лв., 60% от които в транспортни средства</a:t>
            </a:r>
          </a:p>
        </p:txBody>
      </p:sp>
      <p:sp>
        <p:nvSpPr>
          <p:cNvPr id="19476" name="Rectangle 25"/>
          <p:cNvSpPr>
            <a:spLocks noChangeArrowheads="1"/>
          </p:cNvSpPr>
          <p:nvPr/>
        </p:nvSpPr>
        <p:spPr bwMode="auto">
          <a:xfrm>
            <a:off x="2411413" y="5084763"/>
            <a:ext cx="5905500" cy="10795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bg-BG" sz="1400">
                <a:solidFill>
                  <a:srgbClr val="003366"/>
                </a:solidFill>
              </a:rPr>
              <a:t> Инвестициите в ефективност и предприетите реорганизации ще запазят темпа на плавно подобряване на оперативния маржин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7884</TotalTime>
  <Words>461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Arial Cyr</vt:lpstr>
      <vt:lpstr>DS Sofachrome</vt:lpstr>
      <vt:lpstr>Georgia</vt:lpstr>
      <vt:lpstr>Wingdings</vt:lpstr>
      <vt:lpstr>Essential</vt:lpstr>
      <vt:lpstr>CorelDRAW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Hella Ilieva</dc:creator>
  <cp:lastModifiedBy>Ana Boneva</cp:lastModifiedBy>
  <cp:revision>578</cp:revision>
  <cp:lastPrinted>2013-05-17T06:35:16Z</cp:lastPrinted>
  <dcterms:created xsi:type="dcterms:W3CDTF">2005-03-16T20:03:40Z</dcterms:created>
  <dcterms:modified xsi:type="dcterms:W3CDTF">2013-05-27T10:14:55Z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359811343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k.tahchiev@speedy.bg</vt:lpwstr>
  </property>
  <property fmtid="{D5CDD505-2E9C-101B-9397-08002B2CF9AE}" pid="6" name="_AuthorEmailDisplayName">
    <vt:lpwstr>Красимир Тахчиев</vt:lpwstr>
  </property>
</Properties>
</file>