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4" r:id="rId3"/>
    <p:sldId id="263" r:id="rId4"/>
    <p:sldId id="278" r:id="rId5"/>
    <p:sldId id="282" r:id="rId6"/>
    <p:sldId id="277" r:id="rId7"/>
    <p:sldId id="274" r:id="rId8"/>
    <p:sldId id="285" r:id="rId9"/>
    <p:sldId id="281" r:id="rId10"/>
    <p:sldId id="283" r:id="rId11"/>
    <p:sldId id="279" r:id="rId12"/>
    <p:sldId id="266" r:id="rId13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80B4E4"/>
    <a:srgbClr val="91BEE7"/>
    <a:srgbClr val="98C2E8"/>
    <a:srgbClr val="9FC6E9"/>
    <a:srgbClr val="AECEEC"/>
    <a:srgbClr val="BBD6EF"/>
    <a:srgbClr val="C5DCF1"/>
    <a:srgbClr val="CDE1F3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8" autoAdjust="0"/>
    <p:restoredTop sz="94660"/>
  </p:normalViewPr>
  <p:slideViewPr>
    <p:cSldViewPr snapToGrid="0">
      <p:cViewPr varScale="1">
        <p:scale>
          <a:sx n="78" d="100"/>
          <a:sy n="78" d="100"/>
        </p:scale>
        <p:origin x="38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15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peedy\Valuation\Calculations%20Valuation%20Speed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peedy\Valuation\Calculations%20Valuation%20Speed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peedy\Valuation\Calculations%20Valuation%20Speed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peedy\Annual%20reports\FS%20Q3%2016\Calculations%20Speedy%20nonconsolidated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peedy\Valuation\Calculations%20Valuation%20Speed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00402761924199"/>
          <c:y val="5.9185099915371353E-2"/>
          <c:w val="0.86573182245285618"/>
          <c:h val="0.727628581312506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'Summary Speedy'!$AE$4</c:f>
              <c:strCache>
                <c:ptCount val="1"/>
                <c:pt idx="0">
                  <c:v>Sales</c:v>
                </c:pt>
              </c:strCache>
            </c:strRef>
          </c:tx>
          <c:invertIfNegative val="0"/>
          <c:cat>
            <c:numRef>
              <c:f>'Summary Speedy'!$AF$3:$AM$3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'Summary Speedy'!$AF$4:$AM$4</c:f>
              <c:numCache>
                <c:formatCode>#,##0</c:formatCode>
                <c:ptCount val="8"/>
                <c:pt idx="0">
                  <c:v>36020</c:v>
                </c:pt>
                <c:pt idx="1">
                  <c:v>39443</c:v>
                </c:pt>
                <c:pt idx="2">
                  <c:v>47792</c:v>
                </c:pt>
                <c:pt idx="3">
                  <c:v>54524</c:v>
                </c:pt>
                <c:pt idx="4">
                  <c:v>66297</c:v>
                </c:pt>
                <c:pt idx="5">
                  <c:v>81359</c:v>
                </c:pt>
                <c:pt idx="6">
                  <c:v>123293</c:v>
                </c:pt>
                <c:pt idx="7">
                  <c:v>147963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8E-4278-8A25-D8739E574FF3}"/>
            </c:ext>
          </c:extLst>
        </c:ser>
        <c:ser>
          <c:idx val="1"/>
          <c:order val="1"/>
          <c:tx>
            <c:strRef>
              <c:f>'Summary Speedy'!$AE$5</c:f>
              <c:strCache>
                <c:ptCount val="1"/>
                <c:pt idx="0">
                  <c:v>EBITDA</c:v>
                </c:pt>
              </c:strCache>
            </c:strRef>
          </c:tx>
          <c:invertIfNegative val="0"/>
          <c:cat>
            <c:numRef>
              <c:f>'Summary Speedy'!$AF$3:$AM$3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'Summary Speedy'!$AF$5:$AM$5</c:f>
              <c:numCache>
                <c:formatCode>#,##0</c:formatCode>
                <c:ptCount val="8"/>
                <c:pt idx="0">
                  <c:v>5872</c:v>
                </c:pt>
                <c:pt idx="1">
                  <c:v>7279</c:v>
                </c:pt>
                <c:pt idx="2">
                  <c:v>9502</c:v>
                </c:pt>
                <c:pt idx="3">
                  <c:v>11050</c:v>
                </c:pt>
                <c:pt idx="4">
                  <c:v>13558</c:v>
                </c:pt>
                <c:pt idx="5">
                  <c:v>16037</c:v>
                </c:pt>
                <c:pt idx="6">
                  <c:v>20505</c:v>
                </c:pt>
                <c:pt idx="7">
                  <c:v>17895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8E-4278-8A25-D8739E574FF3}"/>
            </c:ext>
          </c:extLst>
        </c:ser>
        <c:ser>
          <c:idx val="2"/>
          <c:order val="2"/>
          <c:tx>
            <c:strRef>
              <c:f>'Summary Speedy'!$AE$6</c:f>
              <c:strCache>
                <c:ptCount val="1"/>
                <c:pt idx="0">
                  <c:v>Net Income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'Summary Speedy'!$AF$3:$AM$3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'Summary Speedy'!$AF$6:$AM$6</c:f>
              <c:numCache>
                <c:formatCode>#,##0</c:formatCode>
                <c:ptCount val="8"/>
                <c:pt idx="0">
                  <c:v>1543.4</c:v>
                </c:pt>
                <c:pt idx="1">
                  <c:v>3326</c:v>
                </c:pt>
                <c:pt idx="2">
                  <c:v>6110</c:v>
                </c:pt>
                <c:pt idx="3">
                  <c:v>7614</c:v>
                </c:pt>
                <c:pt idx="4">
                  <c:v>8827</c:v>
                </c:pt>
                <c:pt idx="5">
                  <c:v>9591</c:v>
                </c:pt>
                <c:pt idx="6">
                  <c:v>9275</c:v>
                </c:pt>
                <c:pt idx="7">
                  <c:v>6951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8E-4278-8A25-D8739E574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594446240"/>
        <c:axId val="-1594445152"/>
      </c:barChart>
      <c:catAx>
        <c:axId val="-159444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1594445152"/>
        <c:crosses val="autoZero"/>
        <c:auto val="1"/>
        <c:lblAlgn val="ctr"/>
        <c:lblOffset val="100"/>
        <c:noMultiLvlLbl val="0"/>
      </c:catAx>
      <c:valAx>
        <c:axId val="-1594445152"/>
        <c:scaling>
          <c:orientation val="minMax"/>
          <c:max val="150000"/>
          <c:min val="0"/>
        </c:scaling>
        <c:delete val="0"/>
        <c:axPos val="l"/>
        <c:majorGridlines>
          <c:spPr>
            <a:ln w="317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solidFill>
              <a:srgbClr val="000000">
                <a:alpha val="71000"/>
              </a:srgbClr>
            </a:solidFill>
          </a:ln>
        </c:spPr>
        <c:txPr>
          <a:bodyPr/>
          <a:lstStyle/>
          <a:p>
            <a: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1594446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511290116410756E-2"/>
          <c:y val="0.88429502226495993"/>
          <c:w val="0.81980440481609973"/>
          <c:h val="8.3555435174641937E-2"/>
        </c:manualLayout>
      </c:layout>
      <c:overlay val="0"/>
      <c:txPr>
        <a:bodyPr/>
        <a:lstStyle/>
        <a:p>
          <a:pPr>
            <a:defRPr>
              <a:solidFill>
                <a:schemeClr val="tx2"/>
              </a:solidFill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3366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/>
              <a:t>Sales &amp; Profitability</a:t>
            </a:r>
          </a:p>
        </c:rich>
      </c:tx>
      <c:layout>
        <c:manualLayout>
          <c:xMode val="edge"/>
          <c:yMode val="edge"/>
          <c:x val="0.3051856526184572"/>
          <c:y val="1.84662438025073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7659408837906317E-2"/>
          <c:y val="0.10339584695462582"/>
          <c:w val="0.89358359086684236"/>
          <c:h val="0.718490678001372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'Summary Speedy'!$AE$9</c:f>
              <c:strCache>
                <c:ptCount val="1"/>
                <c:pt idx="0">
                  <c:v>Parcels growth</c:v>
                </c:pt>
              </c:strCache>
            </c:strRef>
          </c:tx>
          <c:spPr>
            <a:ln w="38100">
              <a:solidFill>
                <a:schemeClr val="accent1"/>
              </a:solidFill>
              <a:prstDash val="solid"/>
            </a:ln>
          </c:spPr>
          <c:invertIfNegative val="0"/>
          <c:cat>
            <c:numRef>
              <c:f>'Summary Speedy'!$AF$7:$AM$7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'Summary Speedy'!$AF$9:$AM$9</c:f>
              <c:numCache>
                <c:formatCode>0%</c:formatCode>
                <c:ptCount val="8"/>
                <c:pt idx="0">
                  <c:v>2.529140092368598E-2</c:v>
                </c:pt>
                <c:pt idx="1">
                  <c:v>0.12698412698412698</c:v>
                </c:pt>
                <c:pt idx="2">
                  <c:v>0.15721355157974881</c:v>
                </c:pt>
                <c:pt idx="3">
                  <c:v>0.22861842105263164</c:v>
                </c:pt>
                <c:pt idx="4">
                  <c:v>0.34819277108433733</c:v>
                </c:pt>
                <c:pt idx="5">
                  <c:v>0.25171283884420603</c:v>
                </c:pt>
                <c:pt idx="6">
                  <c:v>0.59582738378549904</c:v>
                </c:pt>
                <c:pt idx="7">
                  <c:v>0.24789978625043485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5B-43C5-85E0-3D0E6E8C1259}"/>
            </c:ext>
          </c:extLst>
        </c:ser>
        <c:ser>
          <c:idx val="1"/>
          <c:order val="1"/>
          <c:tx>
            <c:strRef>
              <c:f>'Summary Speedy'!$AE$10</c:f>
              <c:strCache>
                <c:ptCount val="1"/>
                <c:pt idx="0">
                  <c:v>Sales growth</c:v>
                </c:pt>
              </c:strCache>
            </c:strRef>
          </c:tx>
          <c:spPr>
            <a:solidFill>
              <a:srgbClr val="FFC000"/>
            </a:solidFill>
            <a:ln w="38100">
              <a:solidFill>
                <a:srgbClr val="FFCC00"/>
              </a:solidFill>
              <a:prstDash val="solid"/>
            </a:ln>
          </c:spPr>
          <c:invertIfNegative val="0"/>
          <c:cat>
            <c:numRef>
              <c:f>'Summary Speedy'!$AF$7:$AM$7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'Summary Speedy'!$AF$10:$AM$10</c:f>
              <c:numCache>
                <c:formatCode>0%</c:formatCode>
                <c:ptCount val="8"/>
                <c:pt idx="0">
                  <c:v>2.5217737803836741E-2</c:v>
                </c:pt>
                <c:pt idx="1">
                  <c:v>9.5030538589672406E-2</c:v>
                </c:pt>
                <c:pt idx="2">
                  <c:v>0.21167254012118752</c:v>
                </c:pt>
                <c:pt idx="3">
                  <c:v>0.14086039504519585</c:v>
                </c:pt>
                <c:pt idx="4">
                  <c:v>0.21592326315017241</c:v>
                </c:pt>
                <c:pt idx="5">
                  <c:v>0.22718976725945367</c:v>
                </c:pt>
                <c:pt idx="6">
                  <c:v>0.51541931439668631</c:v>
                </c:pt>
                <c:pt idx="7">
                  <c:v>0.2000924626702246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5B-43C5-85E0-3D0E6E8C12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593387776"/>
        <c:axId val="-1593395936"/>
      </c:barChart>
      <c:lineChart>
        <c:grouping val="standard"/>
        <c:varyColors val="0"/>
        <c:ser>
          <c:idx val="2"/>
          <c:order val="2"/>
          <c:tx>
            <c:strRef>
              <c:f>'Summary Speedy'!$AE$11</c:f>
              <c:strCache>
                <c:ptCount val="1"/>
                <c:pt idx="0">
                  <c:v>EBITDA Margin, LHS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numRef>
              <c:f>'Summary Speedy'!$AF$7:$AM$7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'Summary Speedy'!$AF$11:$AM$11</c:f>
              <c:numCache>
                <c:formatCode>0%</c:formatCode>
                <c:ptCount val="8"/>
                <c:pt idx="0">
                  <c:v>0.16302054414214326</c:v>
                </c:pt>
                <c:pt idx="1">
                  <c:v>0.18454478614709835</c:v>
                </c:pt>
                <c:pt idx="2">
                  <c:v>0.19881988617341814</c:v>
                </c:pt>
                <c:pt idx="3">
                  <c:v>0.20266304746533637</c:v>
                </c:pt>
                <c:pt idx="4">
                  <c:v>0.20450397453881775</c:v>
                </c:pt>
                <c:pt idx="5">
                  <c:v>0.19711402549195542</c:v>
                </c:pt>
                <c:pt idx="6">
                  <c:v>0.16631114499606628</c:v>
                </c:pt>
                <c:pt idx="7">
                  <c:v>0.12094239776160257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F5B-43C5-85E0-3D0E6E8C12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593381792"/>
        <c:axId val="-1593382336"/>
      </c:lineChart>
      <c:catAx>
        <c:axId val="-159338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3366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-1593395936"/>
        <c:crosses val="autoZero"/>
        <c:auto val="1"/>
        <c:lblAlgn val="ctr"/>
        <c:lblOffset val="100"/>
        <c:noMultiLvlLbl val="0"/>
      </c:catAx>
      <c:valAx>
        <c:axId val="-1593395936"/>
        <c:scaling>
          <c:orientation val="minMax"/>
          <c:max val="0.65000000000000013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3366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-1593387776"/>
        <c:crosses val="autoZero"/>
        <c:crossBetween val="between"/>
      </c:valAx>
      <c:valAx>
        <c:axId val="-1593382336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crossAx val="-1593381792"/>
        <c:crosses val="max"/>
        <c:crossBetween val="between"/>
      </c:valAx>
      <c:catAx>
        <c:axId val="-15933817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593382336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90211297293015646"/>
          <c:w val="0.98984651926755629"/>
          <c:h val="9.3624429583903351E-2"/>
        </c:manualLayout>
      </c:layout>
      <c:overlay val="0"/>
    </c:legend>
    <c:plotVisOnly val="0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3366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21175962927212"/>
          <c:y val="4.8646273342333103E-2"/>
          <c:w val="0.84356647551710351"/>
          <c:h val="0.85061358589162539"/>
        </c:manualLayout>
      </c:layout>
      <c:lineChart>
        <c:grouping val="standard"/>
        <c:varyColors val="0"/>
        <c:ser>
          <c:idx val="1"/>
          <c:order val="0"/>
          <c:tx>
            <c:strRef>
              <c:f>'Summary Speedy'!$AE$15</c:f>
              <c:strCache>
                <c:ptCount val="1"/>
                <c:pt idx="0">
                  <c:v>Current ratio</c:v>
                </c:pt>
              </c:strCache>
            </c:strRef>
          </c:tx>
          <c:spPr>
            <a:ln w="25400">
              <a:solidFill>
                <a:srgbClr val="FF99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4B-4EB5-B2BA-EC6A22305EB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4B-4EB5-B2BA-EC6A22305EB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4B-4EB5-B2BA-EC6A22305EB9}"/>
                </c:ext>
              </c:extLst>
            </c:dLbl>
            <c:dLbl>
              <c:idx val="3"/>
              <c:layout>
                <c:manualLayout>
                  <c:x val="1.5108111399248E-2"/>
                  <c:y val="7.6642216891261591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94B-4EB5-B2BA-EC6A22305EB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4B-4EB5-B2BA-EC6A22305EB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4B-4EB5-B2BA-EC6A22305EB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94B-4EB5-B2BA-EC6A22305EB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94B-4EB5-B2BA-EC6A22305EB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94B-4EB5-B2BA-EC6A22305EB9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3366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'Summary Speedy'!$AF$14:$AM$14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'Summary Speedy'!$AF$15:$AM$15</c:f>
              <c:numCache>
                <c:formatCode>#,##0.00</c:formatCode>
                <c:ptCount val="8"/>
                <c:pt idx="0">
                  <c:v>1.0613064236111112</c:v>
                </c:pt>
                <c:pt idx="1">
                  <c:v>1.3741880523905867</c:v>
                </c:pt>
                <c:pt idx="2">
                  <c:v>1.4328468152639018</c:v>
                </c:pt>
                <c:pt idx="3">
                  <c:v>1.4370843989769821</c:v>
                </c:pt>
                <c:pt idx="4">
                  <c:v>1.4501532720245236</c:v>
                </c:pt>
                <c:pt idx="5">
                  <c:v>1.4614286913455889</c:v>
                </c:pt>
                <c:pt idx="6">
                  <c:v>1.4008978852439649</c:v>
                </c:pt>
                <c:pt idx="7">
                  <c:v>1.2133716104039844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E94B-4EB5-B2BA-EC6A22305EB9}"/>
            </c:ext>
          </c:extLst>
        </c:ser>
        <c:ser>
          <c:idx val="0"/>
          <c:order val="1"/>
          <c:tx>
            <c:strRef>
              <c:f>'Summary Speedy'!$AE$16</c:f>
              <c:strCache>
                <c:ptCount val="1"/>
                <c:pt idx="0">
                  <c:v>Debt / Equity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94B-4EB5-B2BA-EC6A22305EB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94B-4EB5-B2BA-EC6A22305EB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94B-4EB5-B2BA-EC6A22305EB9}"/>
                </c:ext>
              </c:extLst>
            </c:dLbl>
            <c:dLbl>
              <c:idx val="3"/>
              <c:layout>
                <c:manualLayout>
                  <c:x val="6.0210768776927086E-3"/>
                  <c:y val="6.5094142296358598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E94B-4EB5-B2BA-EC6A22305EB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94B-4EB5-B2BA-EC6A22305EB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94B-4EB5-B2BA-EC6A22305EB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94B-4EB5-B2BA-EC6A22305EB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94B-4EB5-B2BA-EC6A22305EB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94B-4EB5-B2BA-EC6A22305EB9}"/>
                </c:ext>
              </c:extLst>
            </c:dLbl>
            <c:spPr>
              <a:solidFill>
                <a:srgbClr val="FFFFFF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3366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'Summary Speedy'!$AF$14:$AM$14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'Summary Speedy'!$AF$16:$AM$16</c:f>
              <c:numCache>
                <c:formatCode>0.0%</c:formatCode>
                <c:ptCount val="8"/>
                <c:pt idx="0">
                  <c:v>1.2018101290198344</c:v>
                </c:pt>
                <c:pt idx="1">
                  <c:v>0.60394151303242216</c:v>
                </c:pt>
                <c:pt idx="2">
                  <c:v>0.53628171686032722</c:v>
                </c:pt>
                <c:pt idx="3">
                  <c:v>0.55573505654281097</c:v>
                </c:pt>
                <c:pt idx="4">
                  <c:v>0.67903301412977968</c:v>
                </c:pt>
                <c:pt idx="5">
                  <c:v>0.4406503663862229</c:v>
                </c:pt>
                <c:pt idx="6">
                  <c:v>0.48242630385487528</c:v>
                </c:pt>
                <c:pt idx="7">
                  <c:v>0.52283753269690803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E94B-4EB5-B2BA-EC6A22305E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594445696"/>
        <c:axId val="-1594441888"/>
      </c:lineChart>
      <c:catAx>
        <c:axId val="-1594445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3366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-15944418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159444188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#,##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3366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-159444569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100" b="0" i="0" u="none" strike="noStrike" baseline="0">
          <a:solidFill>
            <a:srgbClr val="003366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249889221475654E-2"/>
          <c:y val="8.5697822732016066E-2"/>
          <c:w val="0.88711605067778365"/>
          <c:h val="0.859626436495710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Market!$N$3</c:f>
              <c:strCache>
                <c:ptCount val="1"/>
                <c:pt idx="0">
                  <c:v>Postal market growth</c:v>
                </c:pt>
              </c:strCache>
            </c:strRef>
          </c:tx>
          <c:spPr>
            <a:solidFill>
              <a:schemeClr val="accent1"/>
            </a:solidFill>
            <a:ln w="25400">
              <a:solidFill>
                <a:schemeClr val="accent1"/>
              </a:solidFill>
              <a:prstDash val="solid"/>
            </a:ln>
          </c:spPr>
          <c:invertIfNegative val="0"/>
          <c:cat>
            <c:numRef>
              <c:f>Market!$O$2:$T$2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Market!$O$3:$T$3</c:f>
              <c:numCache>
                <c:formatCode>0.0%</c:formatCode>
                <c:ptCount val="6"/>
                <c:pt idx="0">
                  <c:v>4.8672566371681381E-2</c:v>
                </c:pt>
                <c:pt idx="1">
                  <c:v>-2.5316455696202556E-2</c:v>
                </c:pt>
                <c:pt idx="2">
                  <c:v>6.0606060606060552E-2</c:v>
                </c:pt>
                <c:pt idx="3">
                  <c:v>5.3061224489795888E-2</c:v>
                </c:pt>
                <c:pt idx="4">
                  <c:v>0.16666666666666674</c:v>
                </c:pt>
                <c:pt idx="5">
                  <c:v>4.6511627906976827E-2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3D-4640-96DB-E706F37584AE}"/>
            </c:ext>
          </c:extLst>
        </c:ser>
        <c:ser>
          <c:idx val="1"/>
          <c:order val="1"/>
          <c:tx>
            <c:strRef>
              <c:f>Market!$N$4</c:f>
              <c:strCache>
                <c:ptCount val="1"/>
                <c:pt idx="0">
                  <c:v>Speedy growth</c:v>
                </c:pt>
              </c:strCache>
            </c:strRef>
          </c:tx>
          <c:spPr>
            <a:solidFill>
              <a:srgbClr val="FFC000"/>
            </a:solidFill>
            <a:ln w="25400">
              <a:solidFill>
                <a:srgbClr val="FFC000"/>
              </a:solidFill>
              <a:prstDash val="solid"/>
            </a:ln>
          </c:spPr>
          <c:invertIfNegative val="0"/>
          <c:cat>
            <c:numRef>
              <c:f>Market!$O$2:$T$2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Market!$O$4:$T$4</c:f>
              <c:numCache>
                <c:formatCode>0%</c:formatCode>
                <c:ptCount val="6"/>
                <c:pt idx="0">
                  <c:v>0.11858008341705473</c:v>
                </c:pt>
                <c:pt idx="1">
                  <c:v>0.18129116542376567</c:v>
                </c:pt>
                <c:pt idx="2">
                  <c:v>0.19858074326659447</c:v>
                </c:pt>
                <c:pt idx="3">
                  <c:v>0.20748913921033418</c:v>
                </c:pt>
                <c:pt idx="4">
                  <c:v>0.15129903209373396</c:v>
                </c:pt>
                <c:pt idx="5">
                  <c:v>0.13402931415929231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3D-4640-96DB-E706F37584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99005264"/>
        <c:axId val="-1799014512"/>
      </c:barChart>
      <c:lineChart>
        <c:grouping val="standard"/>
        <c:varyColors val="0"/>
        <c:ser>
          <c:idx val="2"/>
          <c:order val="2"/>
          <c:tx>
            <c:strRef>
              <c:f>Market!$N$5</c:f>
              <c:strCache>
                <c:ptCount val="1"/>
                <c:pt idx="0">
                  <c:v>Market share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Market!$O$2:$T$2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Market!$O$5:$T$5</c:f>
              <c:numCache>
                <c:formatCode>0%</c:formatCode>
                <c:ptCount val="6"/>
                <c:pt idx="0">
                  <c:v>0.15502953586497889</c:v>
                </c:pt>
                <c:pt idx="1">
                  <c:v>0.18789177489177489</c:v>
                </c:pt>
                <c:pt idx="2">
                  <c:v>0.21233469387755102</c:v>
                </c:pt>
                <c:pt idx="3">
                  <c:v>0.24347286821705427</c:v>
                </c:pt>
                <c:pt idx="4">
                  <c:v>0.24026578073089699</c:v>
                </c:pt>
                <c:pt idx="5">
                  <c:v>0.26035873015873018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C3D-4640-96DB-E706F37584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799012336"/>
        <c:axId val="-1799013968"/>
      </c:lineChart>
      <c:catAx>
        <c:axId val="-179900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>
                <a:solidFill>
                  <a:srgbClr val="002060"/>
                </a:solidFill>
              </a:defRPr>
            </a:pPr>
            <a:endParaRPr lang="en-US"/>
          </a:p>
        </c:txPr>
        <c:crossAx val="-1799014512"/>
        <c:crosses val="autoZero"/>
        <c:auto val="1"/>
        <c:lblAlgn val="ctr"/>
        <c:lblOffset val="100"/>
        <c:noMultiLvlLbl val="0"/>
      </c:catAx>
      <c:valAx>
        <c:axId val="-179901451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>
                <a:solidFill>
                  <a:srgbClr val="002060"/>
                </a:solidFill>
              </a:defRPr>
            </a:pPr>
            <a:endParaRPr lang="en-US"/>
          </a:p>
        </c:txPr>
        <c:crossAx val="-1799005264"/>
        <c:crosses val="autoZero"/>
        <c:crossBetween val="between"/>
      </c:valAx>
      <c:valAx>
        <c:axId val="-1799013968"/>
        <c:scaling>
          <c:orientation val="minMax"/>
        </c:scaling>
        <c:delete val="1"/>
        <c:axPos val="r"/>
        <c:numFmt formatCode="0%" sourceLinked="1"/>
        <c:majorTickMark val="out"/>
        <c:minorTickMark val="none"/>
        <c:tickLblPos val="nextTo"/>
        <c:crossAx val="-1799012336"/>
        <c:crosses val="max"/>
        <c:crossBetween val="between"/>
      </c:valAx>
      <c:catAx>
        <c:axId val="-17990123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799013968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9.7099682585615979E-2"/>
          <c:y val="8.5363119971726881E-2"/>
          <c:w val="0.33102232752461996"/>
          <c:h val="0.19517665482515026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b="0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Cost structure, % Opex</a:t>
            </a:r>
            <a:endParaRPr lang="en-GB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4456036745406818E-2"/>
          <c:y val="0.11874999999999998"/>
          <c:w val="0.88498840769903764"/>
          <c:h val="0.666210629921259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'Summary Speedy'!$AE$19</c:f>
              <c:strCache>
                <c:ptCount val="1"/>
                <c:pt idx="0">
                  <c:v>Materials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'Summary Speedy'!$AF$18:$AK$18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'Summary Speedy'!$AF$19:$AK$19</c:f>
              <c:numCache>
                <c:formatCode>0%</c:formatCode>
                <c:ptCount val="6"/>
                <c:pt idx="0">
                  <c:v>0.15335596761556541</c:v>
                </c:pt>
                <c:pt idx="1">
                  <c:v>0.18307494134425173</c:v>
                </c:pt>
                <c:pt idx="2">
                  <c:v>0.15747359638976849</c:v>
                </c:pt>
                <c:pt idx="3">
                  <c:v>0.10651847769511037</c:v>
                </c:pt>
                <c:pt idx="4">
                  <c:v>6.9862240728489705E-2</c:v>
                </c:pt>
                <c:pt idx="5">
                  <c:v>5.5148076390810957E-2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A3-40B1-B4B0-CEE312659A5E}"/>
            </c:ext>
          </c:extLst>
        </c:ser>
        <c:ser>
          <c:idx val="1"/>
          <c:order val="1"/>
          <c:tx>
            <c:strRef>
              <c:f>'Summary Speedy'!$AE$21</c:f>
              <c:strCache>
                <c:ptCount val="1"/>
                <c:pt idx="0">
                  <c:v>Remuneration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'Summary Speedy'!$AF$18:$AK$18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'Summary Speedy'!$AF$21:$AK$21</c:f>
              <c:numCache>
                <c:formatCode>0%</c:formatCode>
                <c:ptCount val="6"/>
                <c:pt idx="0">
                  <c:v>0.40177592060590234</c:v>
                </c:pt>
                <c:pt idx="1">
                  <c:v>0.4337535078437687</c:v>
                </c:pt>
                <c:pt idx="2">
                  <c:v>0.38648817762945825</c:v>
                </c:pt>
                <c:pt idx="3">
                  <c:v>0.27825234989743119</c:v>
                </c:pt>
                <c:pt idx="4">
                  <c:v>0.22462738841109858</c:v>
                </c:pt>
                <c:pt idx="5">
                  <c:v>0.21691730479441523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A3-40B1-B4B0-CEE312659A5E}"/>
            </c:ext>
          </c:extLst>
        </c:ser>
        <c:ser>
          <c:idx val="2"/>
          <c:order val="2"/>
          <c:tx>
            <c:strRef>
              <c:f>'Summary Speedy'!$AE$20</c:f>
              <c:strCache>
                <c:ptCount val="1"/>
                <c:pt idx="0">
                  <c:v>Hired Services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'Summary Speedy'!$AF$18:$AK$18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'Summary Speedy'!$AF$20:$AK$20</c:f>
              <c:numCache>
                <c:formatCode>0%</c:formatCode>
                <c:ptCount val="6"/>
                <c:pt idx="0">
                  <c:v>0.33839122486288847</c:v>
                </c:pt>
                <c:pt idx="1">
                  <c:v>0.31480885126742419</c:v>
                </c:pt>
                <c:pt idx="2">
                  <c:v>0.40478583211664992</c:v>
                </c:pt>
                <c:pt idx="3">
                  <c:v>0.5761305532592389</c:v>
                </c:pt>
                <c:pt idx="4">
                  <c:v>0.68636416702338798</c:v>
                </c:pt>
                <c:pt idx="5">
                  <c:v>0.70841406033766952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A3-40B1-B4B0-CEE312659A5E}"/>
            </c:ext>
          </c:extLst>
        </c:ser>
        <c:ser>
          <c:idx val="3"/>
          <c:order val="3"/>
          <c:tx>
            <c:strRef>
              <c:f>'Summary Speedy'!$AE$22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'Summary Speedy'!$AF$18:$AK$18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'Summary Speedy'!$AF$22:$AK$22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C4A3-40B1-B4B0-CEE312659A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1593392128"/>
        <c:axId val="-1593394304"/>
      </c:barChart>
      <c:catAx>
        <c:axId val="-159339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93394304"/>
        <c:crosses val="autoZero"/>
        <c:auto val="1"/>
        <c:lblAlgn val="ctr"/>
        <c:lblOffset val="100"/>
        <c:noMultiLvlLbl val="0"/>
      </c:catAx>
      <c:valAx>
        <c:axId val="-159339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93392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3.9671916010498689E-3"/>
          <c:y val="0.8831007582385535"/>
          <c:w val="0.99206561679790028"/>
          <c:h val="9.83807232429279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8DFE-4449-973B-599B97EE176C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8DFE-4449-973B-599B97EE176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8DFE-4449-973B-599B97EE176C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8DFE-4449-973B-599B97EE176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8DFE-4449-973B-599B97EE176C}"/>
              </c:ext>
            </c:extLst>
          </c:dPt>
          <c:dLbls>
            <c:dLbl>
              <c:idx val="0"/>
              <c:layout>
                <c:manualLayout>
                  <c:x val="0.1584328621263143"/>
                  <c:y val="0.1382804529511604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Founders</a:t>
                    </a:r>
                  </a:p>
                  <a:p>
                    <a:pPr>
                      <a:defRPr/>
                    </a:pPr>
                    <a:fld id="{914F9172-E798-4FD2-BCA8-922499119632}" type="VALUE">
                      <a:rPr lang="en-US" smtClean="0"/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DFE-4449-973B-599B97EE176C}"/>
                </c:ext>
              </c:extLst>
            </c:dLbl>
            <c:dLbl>
              <c:idx val="1"/>
              <c:layout>
                <c:manualLayout>
                  <c:x val="-0.18145884988913763"/>
                  <c:y val="0.34528738653630986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/>
                      <a:t>GeoPost</a:t>
                    </a:r>
                    <a:r>
                      <a:rPr lang="en-US" dirty="0"/>
                      <a:t> / La </a:t>
                    </a:r>
                    <a:r>
                      <a:rPr lang="en-US" dirty="0" smtClean="0"/>
                      <a:t>Poste</a:t>
                    </a:r>
                  </a:p>
                  <a:p>
                    <a:pPr>
                      <a:defRPr/>
                    </a:pPr>
                    <a:fld id="{B04CE398-941F-461B-89C5-AD2538FD9052}" type="VALUE">
                      <a:rPr lang="en-US" smtClean="0"/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24834030963429"/>
                      <c:h val="0.187801175797428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DFE-4449-973B-599B97EE176C}"/>
                </c:ext>
              </c:extLst>
            </c:dLbl>
            <c:dLbl>
              <c:idx val="2"/>
              <c:layout>
                <c:manualLayout>
                  <c:x val="-0.2531872453929096"/>
                  <c:y val="2.997698338337145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Mutual </a:t>
                    </a:r>
                    <a:r>
                      <a:rPr lang="en-US" dirty="0" smtClean="0"/>
                      <a:t>funds</a:t>
                    </a:r>
                  </a:p>
                  <a:p>
                    <a:pPr>
                      <a:defRPr/>
                    </a:pPr>
                    <a:fld id="{7514CA5E-F1EC-4FDA-9313-450811BE56B2}" type="VALUE">
                      <a:rPr lang="en-US" smtClean="0"/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197815151387892"/>
                      <c:h val="0.1476760673920424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DFE-4449-973B-599B97EE176C}"/>
                </c:ext>
              </c:extLst>
            </c:dLbl>
            <c:dLbl>
              <c:idx val="3"/>
              <c:layout>
                <c:manualLayout>
                  <c:x val="-0.16029541753617838"/>
                  <c:y val="-0.1255480145579381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Pension </a:t>
                    </a:r>
                    <a:r>
                      <a:rPr lang="en-US" dirty="0" smtClean="0"/>
                      <a:t>funds</a:t>
                    </a:r>
                  </a:p>
                  <a:p>
                    <a:pPr>
                      <a:defRPr/>
                    </a:pPr>
                    <a:fld id="{EBD3A0CB-668E-4177-BC0B-83F88617BFED}" type="VALUE">
                      <a:rPr lang="en-US" smtClean="0"/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DFE-4449-973B-599B97EE176C}"/>
                </c:ext>
              </c:extLst>
            </c:dLbl>
            <c:dLbl>
              <c:idx val="4"/>
              <c:layout>
                <c:manualLayout>
                  <c:x val="0.29958887007586077"/>
                  <c:y val="-0.10642888245404446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Retail </a:t>
                    </a:r>
                    <a:r>
                      <a:rPr lang="en-US" dirty="0" smtClean="0"/>
                      <a:t>investors</a:t>
                    </a:r>
                  </a:p>
                  <a:p>
                    <a:pPr>
                      <a:defRPr/>
                    </a:pPr>
                    <a:fld id="{D3274F4F-9557-4B36-AAE1-053BC0C92FBA}" type="VALUE">
                      <a:rPr lang="en-US" smtClean="0"/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14713067347782"/>
                      <c:h val="0.199973663695239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DFE-4449-973B-599B97EE176C}"/>
                </c:ext>
              </c:extLst>
            </c:dLbl>
            <c:spPr>
              <a:solidFill>
                <a:sysClr val="window" lastClr="FFFFFF"/>
              </a:solidFill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spc="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'Speedy Results 2008-2014'!$A$34:$A$38</c:f>
              <c:strCache>
                <c:ptCount val="5"/>
                <c:pt idx="0">
                  <c:v>Основатели &amp; CEO</c:v>
                </c:pt>
                <c:pt idx="1">
                  <c:v>ГеоПост (La Post FR)</c:v>
                </c:pt>
                <c:pt idx="2">
                  <c:v>Взаимни фондове</c:v>
                </c:pt>
                <c:pt idx="3">
                  <c:v>Пенсионни фондове</c:v>
                </c:pt>
                <c:pt idx="4">
                  <c:v>Индивидуални инвеститори</c:v>
                </c:pt>
              </c:strCache>
            </c:strRef>
          </c:cat>
          <c:val>
            <c:numRef>
              <c:f>'Speedy Results 2008-2014'!$C$34:$C$38</c:f>
              <c:numCache>
                <c:formatCode>0%</c:formatCode>
                <c:ptCount val="5"/>
                <c:pt idx="0" formatCode="0.0%">
                  <c:v>0.66400000000000003</c:v>
                </c:pt>
                <c:pt idx="1">
                  <c:v>0.25</c:v>
                </c:pt>
                <c:pt idx="2">
                  <c:v>0.03</c:v>
                </c:pt>
                <c:pt idx="3">
                  <c:v>0.02</c:v>
                </c:pt>
                <c:pt idx="4" formatCode="0.0%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DFE-4449-973B-599B97EE176C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  <a:scene3d>
      <a:camera prst="orthographicFront"/>
      <a:lightRig rig="threePt" dir="t"/>
    </a:scene3d>
    <a:sp3d>
      <a:bevelT prst="angle"/>
    </a:sp3d>
  </c:spPr>
  <c:txPr>
    <a:bodyPr/>
    <a:lstStyle/>
    <a:p>
      <a:pPr>
        <a:defRPr>
          <a:solidFill>
            <a:srgbClr val="00206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09599-F038-49C3-81AA-D1A43B46E56F}" type="datetimeFigureOut">
              <a:rPr lang="bg-BG" smtClean="0"/>
              <a:t>22.6.2017</a:t>
            </a:fld>
            <a:endParaRPr lang="bg-BG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3D526-3974-4836-A415-5E14DA54500D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86744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3D526-3974-4836-A415-5E14DA54500D}" type="slidenum">
              <a:rPr lang="bg-BG" smtClean="0"/>
              <a:t>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64910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3D526-3974-4836-A415-5E14DA54500D}" type="slidenum">
              <a:rPr lang="bg-BG" smtClean="0"/>
              <a:t>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14002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3D526-3974-4836-A415-5E14DA54500D}" type="slidenum">
              <a:rPr lang="bg-BG" smtClean="0"/>
              <a:t>6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78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3D526-3974-4836-A415-5E14DA54500D}" type="slidenum">
              <a:rPr lang="bg-BG" smtClean="0"/>
              <a:t>7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39714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3D526-3974-4836-A415-5E14DA54500D}" type="slidenum">
              <a:rPr lang="bg-BG" smtClean="0"/>
              <a:t>9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08045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3D526-3974-4836-A415-5E14DA54500D}" type="slidenum">
              <a:rPr lang="bg-BG" smtClean="0"/>
              <a:t>10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96681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3D526-3974-4836-A415-5E14DA54500D}" type="slidenum">
              <a:rPr lang="bg-BG" smtClean="0"/>
              <a:t>11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28916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7514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58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0.jpg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3.jpg"/><Relationship Id="rId5" Type="http://schemas.openxmlformats.org/officeDocument/2006/relationships/image" Target="../media/image8.jpeg"/><Relationship Id="rId10" Type="http://schemas.openxmlformats.org/officeDocument/2006/relationships/image" Target="../media/image1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" y="607"/>
            <a:ext cx="5498432" cy="1705708"/>
          </a:xfrm>
          <a:prstGeom prst="rect">
            <a:avLst/>
          </a:prstGeom>
          <a:solidFill>
            <a:srgbClr val="FFD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" y="1761697"/>
            <a:ext cx="5498432" cy="975946"/>
          </a:xfrm>
          <a:prstGeom prst="rect">
            <a:avLst/>
          </a:prstGeom>
          <a:solidFill>
            <a:srgbClr val="FFD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050031" y="3022258"/>
            <a:ext cx="3382109" cy="33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72" tIns="43636" rIns="87272" bIns="43636">
            <a:spAutoFit/>
          </a:bodyPr>
          <a:lstStyle>
            <a:lvl1pPr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1pPr>
            <a:lvl2pPr marL="742950" indent="-28575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2pPr>
            <a:lvl3pPr marL="11430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3pPr>
            <a:lvl4pPr marL="16002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4pPr>
            <a:lvl5pPr marL="20574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May 2017</a:t>
            </a:r>
            <a:endParaRPr lang="bg-BG" b="1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926" y="6208934"/>
            <a:ext cx="1580059" cy="444911"/>
          </a:xfrm>
          <a:prstGeom prst="rect">
            <a:avLst/>
          </a:prstGeom>
        </p:spPr>
      </p:pic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61490" y="1949249"/>
            <a:ext cx="5436943" cy="58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72" tIns="43636" rIns="87272" bIns="43636">
            <a:spAutoFit/>
          </a:bodyPr>
          <a:lstStyle>
            <a:lvl1pPr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1pPr>
            <a:lvl2pPr marL="742950" indent="-28575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2pPr>
            <a:lvl3pPr marL="11430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3pPr>
            <a:lvl4pPr marL="16002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4pPr>
            <a:lvl5pPr marL="20574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chemeClr val="tx2"/>
                </a:solidFill>
                <a:latin typeface="Candara" panose="020E0502030303020204" pitchFamily="34" charset="0"/>
              </a:rPr>
              <a:t>INVESTORS PRESENTATION</a:t>
            </a:r>
            <a:endParaRPr lang="bg-BG" sz="3200" b="1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95" y="1425188"/>
            <a:ext cx="6532605" cy="45967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469" y="466064"/>
            <a:ext cx="2771340" cy="84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1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-5941"/>
            <a:ext cx="6515100" cy="1196888"/>
          </a:xfrm>
          <a:prstGeom prst="rect">
            <a:avLst/>
          </a:prstGeom>
          <a:solidFill>
            <a:srgbClr val="FFD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926" y="6208934"/>
            <a:ext cx="1580059" cy="4449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9583" y="1190946"/>
            <a:ext cx="4534852" cy="476918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31695" y="1749022"/>
            <a:ext cx="5583405" cy="3278038"/>
          </a:xfrm>
          <a:prstGeom prst="rect">
            <a:avLst/>
          </a:prstGeom>
          <a:solidFill>
            <a:schemeClr val="bg1"/>
          </a:solidFill>
          <a:ln w="127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smtClean="0">
                <a:solidFill>
                  <a:schemeClr val="tx2"/>
                </a:solidFill>
              </a:rPr>
              <a:t>Wide range of courier and logistic services. </a:t>
            </a:r>
            <a:endParaRPr lang="bg-BG" i="1" dirty="0" smtClean="0">
              <a:solidFill>
                <a:schemeClr val="tx2"/>
              </a:solidFill>
            </a:endParaRPr>
          </a:p>
          <a:p>
            <a:endParaRPr lang="en-US" i="1" dirty="0" smtClean="0">
              <a:solidFill>
                <a:schemeClr val="tx2"/>
              </a:solidFill>
            </a:endParaRPr>
          </a:p>
          <a:p>
            <a:r>
              <a:rPr lang="en-US" i="1" dirty="0" smtClean="0">
                <a:solidFill>
                  <a:schemeClr val="tx2"/>
                </a:solidFill>
              </a:rPr>
              <a:t>Local market: City, Express, Economic</a:t>
            </a:r>
          </a:p>
          <a:p>
            <a:endParaRPr lang="bg-BG" i="1" dirty="0">
              <a:solidFill>
                <a:schemeClr val="tx2"/>
              </a:solidFill>
            </a:endParaRPr>
          </a:p>
          <a:p>
            <a:r>
              <a:rPr lang="en-US" i="1" dirty="0" smtClean="0">
                <a:solidFill>
                  <a:schemeClr val="tx2"/>
                </a:solidFill>
              </a:rPr>
              <a:t>Integrated regional market</a:t>
            </a:r>
            <a:r>
              <a:rPr lang="bg-BG" i="1" dirty="0" smtClean="0">
                <a:solidFill>
                  <a:schemeClr val="tx2"/>
                </a:solidFill>
              </a:rPr>
              <a:t>: </a:t>
            </a:r>
            <a:r>
              <a:rPr lang="en-US" i="1" dirty="0" smtClean="0">
                <a:solidFill>
                  <a:schemeClr val="tx2"/>
                </a:solidFill>
              </a:rPr>
              <a:t>Bulgaria, Romania, Greece</a:t>
            </a:r>
            <a:endParaRPr lang="bg-BG" i="1" dirty="0" smtClean="0">
              <a:solidFill>
                <a:schemeClr val="tx2"/>
              </a:solidFill>
            </a:endParaRPr>
          </a:p>
          <a:p>
            <a:endParaRPr lang="bg-BG" i="1" dirty="0">
              <a:solidFill>
                <a:schemeClr val="tx2"/>
              </a:solidFill>
            </a:endParaRPr>
          </a:p>
          <a:p>
            <a:r>
              <a:rPr lang="en-US" i="1" dirty="0" smtClean="0">
                <a:solidFill>
                  <a:schemeClr val="tx2"/>
                </a:solidFill>
              </a:rPr>
              <a:t>To and from Europe</a:t>
            </a:r>
            <a:r>
              <a:rPr lang="bg-BG" i="1" dirty="0" smtClean="0">
                <a:solidFill>
                  <a:schemeClr val="tx2"/>
                </a:solidFill>
              </a:rPr>
              <a:t> </a:t>
            </a:r>
          </a:p>
          <a:p>
            <a:endParaRPr lang="bg-BG" dirty="0">
              <a:solidFill>
                <a:schemeClr val="tx2"/>
              </a:solidFill>
            </a:endParaRPr>
          </a:p>
          <a:p>
            <a:endParaRPr lang="bg-BG" dirty="0" smtClean="0">
              <a:solidFill>
                <a:schemeClr val="tx2"/>
              </a:solidFill>
            </a:endParaRPr>
          </a:p>
          <a:p>
            <a:endParaRPr lang="bg-BG" dirty="0">
              <a:solidFill>
                <a:schemeClr val="tx2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051" y="3572669"/>
            <a:ext cx="1803175" cy="45714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978" y="4217938"/>
            <a:ext cx="1601248" cy="596281"/>
          </a:xfrm>
          <a:prstGeom prst="rect">
            <a:avLst/>
          </a:prstGeom>
        </p:spPr>
      </p:pic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931695" y="785202"/>
            <a:ext cx="4950121" cy="34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72" tIns="43636" rIns="87272" bIns="43636">
            <a:spAutoFit/>
          </a:bodyPr>
          <a:lstStyle>
            <a:lvl1pPr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1pPr>
            <a:lvl2pPr marL="742950" indent="-28575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2pPr>
            <a:lvl3pPr marL="11430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3pPr>
            <a:lvl4pPr marL="16002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4pPr>
            <a:lvl5pPr marL="20574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700" b="1" dirty="0" smtClean="0">
                <a:solidFill>
                  <a:schemeClr val="tx2"/>
                </a:solidFill>
                <a:latin typeface="Candara" panose="020E0502030303020204" pitchFamily="34" charset="0"/>
                <a:cs typeface="Arial Cyr" panose="020B0604020202020204" pitchFamily="34" charset="0"/>
              </a:rPr>
              <a:t>OUR VISION</a:t>
            </a:r>
            <a:endParaRPr lang="bg-BG" sz="1700" b="1" dirty="0">
              <a:solidFill>
                <a:schemeClr val="tx2"/>
              </a:solidFill>
              <a:latin typeface="Candara" panose="020E0502030303020204" pitchFamily="34" charset="0"/>
              <a:cs typeface="Arial Cyr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02" y="169499"/>
            <a:ext cx="1583802" cy="48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6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0" y="-5941"/>
            <a:ext cx="6515100" cy="1196888"/>
          </a:xfrm>
          <a:prstGeom prst="rect">
            <a:avLst/>
          </a:prstGeom>
          <a:solidFill>
            <a:srgbClr val="FFD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931695" y="785202"/>
            <a:ext cx="3835421" cy="34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72" tIns="43636" rIns="87272" bIns="43636">
            <a:spAutoFit/>
          </a:bodyPr>
          <a:lstStyle>
            <a:lvl1pPr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1pPr>
            <a:lvl2pPr marL="742950" indent="-28575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2pPr>
            <a:lvl3pPr marL="11430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3pPr>
            <a:lvl4pPr marL="16002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4pPr>
            <a:lvl5pPr marL="20574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700" b="1" dirty="0" smtClean="0">
                <a:solidFill>
                  <a:schemeClr val="tx2"/>
                </a:solidFill>
                <a:latin typeface="Candara" panose="020E0502030303020204" pitchFamily="34" charset="0"/>
                <a:cs typeface="Arial Cyr" panose="020B0604020202020204" pitchFamily="34" charset="0"/>
              </a:rPr>
              <a:t>BUILDING TRUST</a:t>
            </a:r>
            <a:endParaRPr lang="bg-BG" sz="1700" b="1" dirty="0">
              <a:solidFill>
                <a:schemeClr val="tx2"/>
              </a:solidFill>
              <a:latin typeface="Candara" panose="020E0502030303020204" pitchFamily="34" charset="0"/>
              <a:cs typeface="Arial Cyr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926" y="6208934"/>
            <a:ext cx="1580059" cy="444911"/>
          </a:xfrm>
          <a:prstGeom prst="rect">
            <a:avLst/>
          </a:prstGeom>
        </p:spPr>
      </p:pic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2950463"/>
              </p:ext>
            </p:extLst>
          </p:nvPr>
        </p:nvGraphicFramePr>
        <p:xfrm>
          <a:off x="468993" y="2788298"/>
          <a:ext cx="5167223" cy="3045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542796"/>
              </p:ext>
            </p:extLst>
          </p:nvPr>
        </p:nvGraphicFramePr>
        <p:xfrm>
          <a:off x="5825885" y="1474943"/>
          <a:ext cx="5890847" cy="3417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3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7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850">
                <a:tc>
                  <a:txBody>
                    <a:bodyPr/>
                    <a:lstStyle/>
                    <a:p>
                      <a:r>
                        <a:rPr lang="en-US" dirty="0" smtClean="0"/>
                        <a:t>Promises during the IPO in </a:t>
                      </a:r>
                      <a:r>
                        <a:rPr lang="bg-BG" baseline="0" dirty="0" smtClean="0"/>
                        <a:t>2012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Fulfillment</a:t>
                      </a:r>
                      <a:r>
                        <a:rPr lang="en-US" baseline="0" dirty="0" smtClean="0"/>
                        <a:t> 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737">
                <a:tc>
                  <a:txBody>
                    <a:bodyPr/>
                    <a:lstStyle/>
                    <a:p>
                      <a:r>
                        <a:rPr lang="en-US" dirty="0" smtClean="0"/>
                        <a:t>Acquisition in Romania and regional expansion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960">
                <a:tc>
                  <a:txBody>
                    <a:bodyPr/>
                    <a:lstStyle/>
                    <a:p>
                      <a:r>
                        <a:rPr lang="en-US" dirty="0" smtClean="0"/>
                        <a:t>Attracting strategic investor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3960">
                <a:tc>
                  <a:txBody>
                    <a:bodyPr/>
                    <a:lstStyle/>
                    <a:p>
                      <a:r>
                        <a:rPr lang="en-US" dirty="0" smtClean="0"/>
                        <a:t>Annual sales growth above </a:t>
                      </a:r>
                      <a:r>
                        <a:rPr lang="bg-BG" dirty="0" smtClean="0"/>
                        <a:t>10% 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4737">
                <a:tc>
                  <a:txBody>
                    <a:bodyPr/>
                    <a:lstStyle/>
                    <a:p>
                      <a:r>
                        <a:rPr lang="en-US" dirty="0" smtClean="0"/>
                        <a:t>At least 50% dividend distribution – set</a:t>
                      </a:r>
                      <a:r>
                        <a:rPr lang="en-US" baseline="0" dirty="0" smtClean="0"/>
                        <a:t> in the Article of Incorporation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 smtClean="0"/>
                    </a:p>
                    <a:p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850">
                <a:tc>
                  <a:txBody>
                    <a:bodyPr/>
                    <a:lstStyle/>
                    <a:p>
                      <a:r>
                        <a:rPr lang="en-US" dirty="0" smtClean="0"/>
                        <a:t>Responsible corporate governance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49" y="1941735"/>
            <a:ext cx="336036" cy="3360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49" y="2620280"/>
            <a:ext cx="336036" cy="33603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49" y="3239104"/>
            <a:ext cx="336036" cy="3360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49" y="3879008"/>
            <a:ext cx="336036" cy="33603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49" y="4518912"/>
            <a:ext cx="336036" cy="336036"/>
          </a:xfrm>
          <a:prstGeom prst="rect">
            <a:avLst/>
          </a:prstGeom>
        </p:spPr>
      </p:pic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468993" y="1576344"/>
            <a:ext cx="5167223" cy="61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72" tIns="43636" rIns="87272" bIns="43636">
            <a:spAutoFit/>
          </a:bodyPr>
          <a:lstStyle>
            <a:lvl1pPr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1pPr>
            <a:lvl2pPr marL="742950" indent="-28575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2pPr>
            <a:lvl3pPr marL="11430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3pPr>
            <a:lvl4pPr marL="16002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4pPr>
            <a:lvl5pPr marL="20574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700" b="1" dirty="0" smtClean="0">
                <a:solidFill>
                  <a:schemeClr val="tx2"/>
                </a:solidFill>
                <a:latin typeface="Candara" panose="020E0502030303020204" pitchFamily="34" charset="0"/>
                <a:cs typeface="Arial Cyr" panose="020B0604020202020204" pitchFamily="34" charset="0"/>
              </a:rPr>
              <a:t>PARTNERSHIP ATTITUDE TOWARDS ALL STAKEHOLDERS</a:t>
            </a:r>
            <a:endParaRPr lang="bg-BG" sz="1700" b="1" dirty="0">
              <a:solidFill>
                <a:schemeClr val="tx2"/>
              </a:solidFill>
              <a:latin typeface="Candara" panose="020E0502030303020204" pitchFamily="34" charset="0"/>
              <a:cs typeface="Arial Cyr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02" y="169499"/>
            <a:ext cx="1583802" cy="48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5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 bwMode="auto">
          <a:xfrm>
            <a:off x="0" y="-5941"/>
            <a:ext cx="6515100" cy="1196888"/>
          </a:xfrm>
          <a:prstGeom prst="rect">
            <a:avLst/>
          </a:prstGeom>
          <a:solidFill>
            <a:srgbClr val="FFD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959833" y="776816"/>
            <a:ext cx="2553442" cy="34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72" tIns="43636" rIns="87272" bIns="43636">
            <a:spAutoFit/>
          </a:bodyPr>
          <a:lstStyle>
            <a:lvl1pPr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1pPr>
            <a:lvl2pPr marL="742950" indent="-28575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2pPr>
            <a:lvl3pPr marL="11430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3pPr>
            <a:lvl4pPr marL="16002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4pPr>
            <a:lvl5pPr marL="20574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700" b="1" dirty="0" smtClean="0">
                <a:solidFill>
                  <a:schemeClr val="tx2"/>
                </a:solidFill>
                <a:latin typeface="Candara" panose="020E0502030303020204" pitchFamily="34" charset="0"/>
                <a:cs typeface="Arial Cyr" panose="020B0604020202020204" pitchFamily="34" charset="0"/>
              </a:rPr>
              <a:t>OUR VALUES</a:t>
            </a:r>
            <a:endParaRPr lang="bg-BG" sz="1700" b="1" dirty="0">
              <a:solidFill>
                <a:schemeClr val="tx2"/>
              </a:solidFill>
              <a:latin typeface="Candara" panose="020E0502030303020204" pitchFamily="34" charset="0"/>
              <a:cs typeface="Arial Cyr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84076" y="1518248"/>
            <a:ext cx="9552498" cy="4565166"/>
            <a:chOff x="1984076" y="1518248"/>
            <a:chExt cx="9552498" cy="4565166"/>
          </a:xfrm>
        </p:grpSpPr>
        <p:sp>
          <p:nvSpPr>
            <p:cNvPr id="25" name="Rectangle 24"/>
            <p:cNvSpPr/>
            <p:nvPr/>
          </p:nvSpPr>
          <p:spPr bwMode="auto">
            <a:xfrm>
              <a:off x="4543959" y="3417000"/>
              <a:ext cx="2803459" cy="677932"/>
            </a:xfrm>
            <a:prstGeom prst="rect">
              <a:avLst/>
            </a:prstGeom>
            <a:solidFill>
              <a:srgbClr val="FFD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bg-BG" dirty="0">
                <a:solidFill>
                  <a:srgbClr val="FFFFFF"/>
                </a:solidFill>
                <a:cs typeface="Arial" charset="0"/>
              </a:endParaRPr>
            </a:p>
          </p:txBody>
        </p:sp>
        <p:graphicFrame>
          <p:nvGraphicFramePr>
            <p:cNvPr id="2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6445404"/>
                </p:ext>
              </p:extLst>
            </p:nvPr>
          </p:nvGraphicFramePr>
          <p:xfrm>
            <a:off x="4684571" y="3512227"/>
            <a:ext cx="2482852" cy="4849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7" name="CorelDRAW" r:id="rId3" imgW="1383792" imgH="289560" progId="CorelDRAW.Graphic.12">
                    <p:embed/>
                  </p:oleObj>
                </mc:Choice>
                <mc:Fallback>
                  <p:oleObj name="CorelDRAW" r:id="rId3" imgW="1383792" imgH="289560" progId="CorelDRAW.Graphic.1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4571" y="3512227"/>
                          <a:ext cx="2482852" cy="4849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3536418" y="2483607"/>
              <a:ext cx="213641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 smtClean="0">
                  <a:solidFill>
                    <a:srgbClr val="00B0F0"/>
                  </a:solidFill>
                </a:rPr>
                <a:t>QUALITY</a:t>
              </a:r>
              <a:endParaRPr lang="en-US" sz="3400" dirty="0">
                <a:solidFill>
                  <a:srgbClr val="00B0F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396892" y="3591767"/>
              <a:ext cx="197084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 smtClean="0">
                  <a:solidFill>
                    <a:srgbClr val="00B0F0"/>
                  </a:solidFill>
                </a:rPr>
                <a:t>GRWOTH</a:t>
              </a:r>
              <a:endParaRPr lang="en-US" sz="3400" dirty="0">
                <a:solidFill>
                  <a:srgbClr val="00B0F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22642" y="4108562"/>
              <a:ext cx="244690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i="1" dirty="0" smtClean="0">
                  <a:solidFill>
                    <a:srgbClr val="00B0F0"/>
                  </a:solidFill>
                </a:rPr>
                <a:t>SPEED</a:t>
              </a:r>
              <a:endParaRPr lang="en-US" sz="4500" i="1" dirty="0">
                <a:solidFill>
                  <a:srgbClr val="00B0F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630371" y="4914478"/>
              <a:ext cx="25985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B0F0"/>
                  </a:solidFill>
                </a:rPr>
                <a:t>PARTNERSHIP</a:t>
              </a:r>
              <a:endParaRPr lang="en-US" sz="2800" dirty="0">
                <a:solidFill>
                  <a:srgbClr val="00B0F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917666" y="3217387"/>
              <a:ext cx="23940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F0"/>
                  </a:solidFill>
                </a:rPr>
                <a:t>POSITIVISM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236554" y="3058805"/>
              <a:ext cx="23940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800080"/>
                  </a:solidFill>
                </a:rPr>
                <a:t>LEADERSHIP</a:t>
              </a:r>
              <a:endParaRPr lang="en-US" sz="2800" dirty="0">
                <a:solidFill>
                  <a:srgbClr val="80008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667107" y="3911586"/>
              <a:ext cx="169685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 smtClean="0">
                  <a:solidFill>
                    <a:srgbClr val="800080"/>
                  </a:solidFill>
                </a:rPr>
                <a:t>LOYALTY</a:t>
              </a:r>
              <a:endParaRPr lang="en-US" sz="2500" dirty="0">
                <a:solidFill>
                  <a:srgbClr val="80008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808400" y="4591985"/>
              <a:ext cx="4335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800080"/>
                  </a:solidFill>
                </a:rPr>
                <a:t>SOCIAL RESPONSIBILITY</a:t>
              </a:r>
              <a:endParaRPr lang="en-US" sz="2800" dirty="0">
                <a:solidFill>
                  <a:srgbClr val="80008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01249" y="2569371"/>
              <a:ext cx="3997299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00" dirty="0" smtClean="0">
                  <a:solidFill>
                    <a:srgbClr val="800080"/>
                  </a:solidFill>
                </a:rPr>
                <a:t>RELIABILITY</a:t>
              </a:r>
              <a:endParaRPr lang="en-US" sz="2900" dirty="0">
                <a:solidFill>
                  <a:srgbClr val="80008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545613" y="2881126"/>
              <a:ext cx="2022721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i="1" dirty="0" smtClean="0">
                  <a:solidFill>
                    <a:srgbClr val="FF9900"/>
                  </a:solidFill>
                </a:rPr>
                <a:t>ENTHUSIASM</a:t>
              </a:r>
              <a:endParaRPr lang="en-US" sz="2300" i="1" dirty="0">
                <a:solidFill>
                  <a:srgbClr val="FF99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539275" y="3516199"/>
              <a:ext cx="399729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smtClean="0">
                  <a:solidFill>
                    <a:srgbClr val="FF9900"/>
                  </a:solidFill>
                </a:rPr>
                <a:t>RESPONSIBILITY</a:t>
              </a:r>
              <a:endParaRPr lang="en-US" sz="3000" dirty="0">
                <a:solidFill>
                  <a:srgbClr val="FF99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229573" y="4356001"/>
              <a:ext cx="219063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 smtClean="0">
                  <a:solidFill>
                    <a:srgbClr val="FF9900"/>
                  </a:solidFill>
                </a:rPr>
                <a:t>DEVELOPMENT</a:t>
              </a:r>
              <a:endParaRPr lang="en-US" sz="2500" dirty="0">
                <a:solidFill>
                  <a:srgbClr val="FF99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84076" y="3366406"/>
              <a:ext cx="25388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9900"/>
                  </a:solidFill>
                </a:rPr>
                <a:t>PROFESSIONALISM</a:t>
              </a:r>
              <a:endParaRPr lang="en-US" sz="2000" dirty="0">
                <a:solidFill>
                  <a:srgbClr val="FF99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620688" y="4102934"/>
              <a:ext cx="168231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FF9900"/>
                  </a:solidFill>
                </a:rPr>
                <a:t>ETHICS</a:t>
              </a:r>
              <a:endParaRPr lang="en-US" sz="2600" dirty="0">
                <a:solidFill>
                  <a:srgbClr val="FF99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973729" y="2937326"/>
              <a:ext cx="16787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00B050"/>
                  </a:solidFill>
                </a:rPr>
                <a:t>OPENNESS </a:t>
              </a:r>
              <a:endParaRPr lang="en-US" sz="2200" dirty="0">
                <a:solidFill>
                  <a:srgbClr val="00B05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795999" y="3899543"/>
              <a:ext cx="206399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00" dirty="0" smtClean="0">
                  <a:solidFill>
                    <a:srgbClr val="00B050"/>
                  </a:solidFill>
                </a:rPr>
                <a:t>SECURITY</a:t>
              </a:r>
              <a:endParaRPr lang="en-US" sz="2900" dirty="0">
                <a:solidFill>
                  <a:srgbClr val="00B05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rot="16200000">
              <a:off x="3516845" y="4884373"/>
              <a:ext cx="19364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solidFill>
                    <a:srgbClr val="00B050"/>
                  </a:solidFill>
                </a:rPr>
                <a:t>POTENTIAL</a:t>
              </a:r>
              <a:endParaRPr lang="en-US" sz="2400" i="1" dirty="0">
                <a:solidFill>
                  <a:srgbClr val="00B05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16200000">
              <a:off x="6747027" y="2217287"/>
              <a:ext cx="20444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i="1" dirty="0" smtClean="0">
                  <a:solidFill>
                    <a:srgbClr val="00B050"/>
                  </a:solidFill>
                </a:rPr>
                <a:t>TRUST</a:t>
              </a:r>
              <a:endParaRPr lang="en-US" sz="3600" i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926" y="6208934"/>
            <a:ext cx="1580059" cy="44491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02" y="169499"/>
            <a:ext cx="1583802" cy="48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3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-5941"/>
            <a:ext cx="6515100" cy="1196888"/>
          </a:xfrm>
          <a:prstGeom prst="rect">
            <a:avLst/>
          </a:prstGeom>
          <a:solidFill>
            <a:srgbClr val="FFD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900313" y="732244"/>
            <a:ext cx="2644240" cy="34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72" tIns="43636" rIns="87272" bIns="43636">
            <a:spAutoFit/>
          </a:bodyPr>
          <a:lstStyle>
            <a:lvl1pPr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1pPr>
            <a:lvl2pPr marL="742950" indent="-28575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2pPr>
            <a:lvl3pPr marL="11430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3pPr>
            <a:lvl4pPr marL="16002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4pPr>
            <a:lvl5pPr marL="20574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700" b="1" dirty="0" smtClean="0">
                <a:solidFill>
                  <a:schemeClr val="tx2"/>
                </a:solidFill>
                <a:latin typeface="Candara" panose="020E0502030303020204" pitchFamily="34" charset="0"/>
                <a:cs typeface="Arial Cyr" panose="020B0604020202020204" pitchFamily="34" charset="0"/>
              </a:rPr>
              <a:t>HIGHLIGHTS</a:t>
            </a:r>
            <a:endParaRPr lang="bg-BG" sz="1700" b="1" dirty="0">
              <a:solidFill>
                <a:schemeClr val="tx2"/>
              </a:solidFill>
              <a:latin typeface="Candara" panose="020E0502030303020204" pitchFamily="34" charset="0"/>
              <a:cs typeface="Arial Cyr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126261" y="1348044"/>
            <a:ext cx="8522672" cy="470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2925" lvl="1" indent="-277813" algn="just" defTabSz="873125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en-US" sz="16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 </a:t>
            </a: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leader in </a:t>
            </a:r>
            <a:r>
              <a:rPr lang="en-US" sz="16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Bulgaria, sizable presence in Romania</a:t>
            </a:r>
            <a:endParaRPr lang="en-US" sz="16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93763" lvl="2" indent="-171450" algn="just" defTabSz="873125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Logistic 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 covers 100% of </a:t>
            </a:r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Bulgarian and 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omania servicing 1,3m customers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93763" lvl="2" indent="-171450" algn="just" defTabSz="873125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 share of </a:t>
            </a:r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38% in CEP market, 6,5% in Romania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93763" lvl="2" indent="-171450" algn="just" defTabSz="873125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on the largest and best performing </a:t>
            </a:r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segment 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business </a:t>
            </a:r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customers and e-commerce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93763" lvl="2" indent="-171450" algn="just" defTabSz="873125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2925" lvl="1" indent="-277813" algn="just" defTabSz="873125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Business model based on innovation, efficiency and quality</a:t>
            </a:r>
          </a:p>
          <a:p>
            <a:pPr marL="893763" lvl="2" indent="-171450" algn="just" defTabSz="873125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Highly advanced 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</a:t>
            </a:r>
            <a:r>
              <a:rPr lang="en-US" sz="1600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infrastructurE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93763" lvl="2" indent="-171450" algn="just" defTabSz="873125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Efficient 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 management system</a:t>
            </a:r>
          </a:p>
          <a:p>
            <a:pPr marL="893763" lvl="2" indent="-171450" algn="just" defTabSz="873125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quality of </a:t>
            </a:r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99.2%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93763" lvl="2" indent="-171450" algn="just" defTabSz="873125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2925" lvl="1" indent="-277813" algn="just" defTabSz="873125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Organic growth fueled by high profitability</a:t>
            </a:r>
          </a:p>
          <a:p>
            <a:pPr marL="893763" lvl="2" indent="-171450" algn="just" defTabSz="873125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Sustaining annual organic growth of c20% after 2010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93763" lvl="2" indent="-171450" algn="just" defTabSz="873125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Strong cash flow allows sustaining 50%+ dividend payout ratio</a:t>
            </a:r>
          </a:p>
          <a:p>
            <a:pPr marL="893763" lvl="2" indent="-171450" algn="just" defTabSz="873125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ROE bottomed at 16%</a:t>
            </a:r>
          </a:p>
          <a:p>
            <a:pPr marL="893763" lvl="2" indent="-171450" algn="just" defTabSz="873125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2925" lvl="1" indent="-277813" algn="just" defTabSz="873125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en-US" sz="16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Geopost</a:t>
            </a:r>
            <a:r>
              <a:rPr lang="en-US" sz="16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 has a call option to acquire majority stake in 2020 at 8x EBITDA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2925" lvl="1" indent="-277813" algn="just" defTabSz="873125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itchFamily="2" charset="2"/>
              <a:buChar char="q"/>
            </a:pPr>
            <a:endParaRPr lang="en-US" sz="16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926" y="6208934"/>
            <a:ext cx="1580059" cy="4449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02" y="169499"/>
            <a:ext cx="1583802" cy="48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1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auto">
          <a:xfrm>
            <a:off x="0" y="-5941"/>
            <a:ext cx="6515100" cy="1196888"/>
          </a:xfrm>
          <a:prstGeom prst="rect">
            <a:avLst/>
          </a:prstGeom>
          <a:solidFill>
            <a:srgbClr val="FFD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254987" y="1674524"/>
            <a:ext cx="4671359" cy="395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72" tIns="43636" rIns="87272" bIns="43636">
            <a:spAutoFit/>
          </a:bodyPr>
          <a:lstStyle>
            <a:lvl1pPr marL="285750" indent="-28575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1pPr>
            <a:lvl2pPr marL="742950" indent="-28575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2pPr>
            <a:lvl3pPr marL="11430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3pPr>
            <a:lvl4pPr marL="16002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4pPr>
            <a:lvl5pPr marL="20574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Aft>
                <a:spcPts val="600"/>
              </a:spcAft>
              <a:buClr>
                <a:srgbClr val="283659"/>
              </a:buClr>
            </a:pP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marL="0" indent="0" eaLnBrk="1" hangingPunct="1">
              <a:spcAft>
                <a:spcPts val="600"/>
              </a:spcAft>
              <a:buClr>
                <a:srgbClr val="283659"/>
              </a:buClr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1 3</a:t>
            </a:r>
            <a:r>
              <a:rPr lang="bg-BG" dirty="0" smtClean="0">
                <a:solidFill>
                  <a:schemeClr val="tx2"/>
                </a:solidFill>
                <a:latin typeface="+mn-lt"/>
              </a:rPr>
              <a:t>00 000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+</a:t>
            </a:r>
            <a:r>
              <a:rPr lang="bg-BG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unique clients</a:t>
            </a:r>
            <a:endParaRPr lang="en-US" dirty="0">
              <a:solidFill>
                <a:schemeClr val="tx2"/>
              </a:solidFill>
              <a:latin typeface="+mn-lt"/>
            </a:endParaRPr>
          </a:p>
          <a:p>
            <a:pPr marL="0" indent="0" eaLnBrk="1" hangingPunct="1">
              <a:spcAft>
                <a:spcPts val="600"/>
              </a:spcAft>
              <a:buClr>
                <a:srgbClr val="283659"/>
              </a:buClr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 eaLnBrk="1" hangingPunct="1">
              <a:spcAft>
                <a:spcPts val="600"/>
              </a:spcAft>
              <a:buClr>
                <a:srgbClr val="283659"/>
              </a:buClr>
            </a:pPr>
            <a:r>
              <a:rPr lang="bg-BG" dirty="0" smtClean="0">
                <a:solidFill>
                  <a:schemeClr val="tx2"/>
                </a:solidFill>
                <a:latin typeface="+mn-lt"/>
              </a:rPr>
              <a:t>2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1</a:t>
            </a:r>
            <a:r>
              <a:rPr lang="bg-BG" dirty="0" smtClean="0">
                <a:solidFill>
                  <a:schemeClr val="tx2"/>
                </a:solidFill>
                <a:latin typeface="+mn-lt"/>
              </a:rPr>
              <a:t> 000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+</a:t>
            </a:r>
            <a:r>
              <a:rPr lang="bg-BG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corporate clients with contracts</a:t>
            </a:r>
          </a:p>
          <a:p>
            <a:pPr marL="0" indent="0" eaLnBrk="1" hangingPunct="1">
              <a:spcAft>
                <a:spcPts val="600"/>
              </a:spcAft>
              <a:buClr>
                <a:srgbClr val="283659"/>
              </a:buClr>
            </a:pP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marL="0" indent="0" eaLnBrk="1" hangingPunct="1">
              <a:spcAft>
                <a:spcPts val="600"/>
              </a:spcAft>
              <a:buClr>
                <a:srgbClr val="283659"/>
              </a:buClr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350</a:t>
            </a:r>
            <a:r>
              <a:rPr lang="bg-BG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offices in Bulgaria and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85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in Romania</a:t>
            </a:r>
            <a:endParaRPr lang="bg-BG" dirty="0">
              <a:solidFill>
                <a:schemeClr val="tx2"/>
              </a:solidFill>
              <a:latin typeface="+mn-lt"/>
            </a:endParaRPr>
          </a:p>
          <a:p>
            <a:pPr marL="0" indent="0" eaLnBrk="1" hangingPunct="1">
              <a:spcAft>
                <a:spcPts val="600"/>
              </a:spcAft>
              <a:buClr>
                <a:srgbClr val="283659"/>
              </a:buClr>
            </a:pP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marL="0" indent="0" eaLnBrk="1" hangingPunct="1">
              <a:spcAft>
                <a:spcPts val="600"/>
              </a:spcAft>
              <a:buClr>
                <a:srgbClr val="283659"/>
              </a:buClr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25</a:t>
            </a:r>
            <a:r>
              <a:rPr lang="bg-BG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bg-BG" dirty="0">
                <a:solidFill>
                  <a:schemeClr val="tx2"/>
                </a:solidFill>
                <a:latin typeface="+mn-lt"/>
              </a:rPr>
              <a:t>000 000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deliveries</a:t>
            </a:r>
          </a:p>
          <a:p>
            <a:pPr marL="0" indent="0" eaLnBrk="1" hangingPunct="1">
              <a:spcAft>
                <a:spcPts val="600"/>
              </a:spcAft>
              <a:buClr>
                <a:srgbClr val="283659"/>
              </a:buClr>
            </a:pP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marL="0" indent="0" eaLnBrk="1" hangingPunct="1">
              <a:spcAft>
                <a:spcPts val="600"/>
              </a:spcAft>
              <a:buClr>
                <a:srgbClr val="283659"/>
              </a:buClr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Part of GeoPost international network</a:t>
            </a:r>
          </a:p>
          <a:p>
            <a:pPr marL="0" indent="0" eaLnBrk="1" hangingPunct="1">
              <a:spcAft>
                <a:spcPts val="600"/>
              </a:spcAft>
              <a:buClr>
                <a:srgbClr val="283659"/>
              </a:buClr>
            </a:pPr>
            <a:endParaRPr lang="en-US" dirty="0">
              <a:solidFill>
                <a:schemeClr val="tx2"/>
              </a:solidFill>
              <a:latin typeface="+mn-lt"/>
            </a:endParaRPr>
          </a:p>
          <a:p>
            <a:pPr marL="0" indent="0" eaLnBrk="1" hangingPunct="1">
              <a:spcAft>
                <a:spcPts val="600"/>
              </a:spcAft>
              <a:buClr>
                <a:srgbClr val="283659"/>
              </a:buClr>
            </a:pPr>
            <a:r>
              <a:rPr lang="de-DE" dirty="0">
                <a:solidFill>
                  <a:schemeClr val="tx2"/>
                </a:solidFill>
                <a:latin typeface="+mn-lt"/>
              </a:rPr>
              <a:t>Business Mix: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B2B 47% , B2C 53</a:t>
            </a:r>
            <a:r>
              <a:rPr lang="ro-RO" dirty="0" smtClean="0">
                <a:solidFill>
                  <a:schemeClr val="tx2"/>
                </a:solidFill>
                <a:latin typeface="+mn-lt"/>
              </a:rPr>
              <a:t>%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801" y="2348465"/>
            <a:ext cx="453359" cy="4186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14" y="3945702"/>
            <a:ext cx="568705" cy="4967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84" y="2581217"/>
            <a:ext cx="501749" cy="470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59" y="2006321"/>
            <a:ext cx="450134" cy="3967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140" y="3532236"/>
            <a:ext cx="475020" cy="4956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58" y="3229636"/>
            <a:ext cx="410485" cy="549633"/>
          </a:xfrm>
          <a:prstGeom prst="rect">
            <a:avLst/>
          </a:prstGeom>
        </p:spPr>
      </p:pic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959833" y="722220"/>
            <a:ext cx="2709114" cy="34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72" tIns="43636" rIns="87272" bIns="43636">
            <a:spAutoFit/>
          </a:bodyPr>
          <a:lstStyle>
            <a:lvl1pPr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1pPr>
            <a:lvl2pPr marL="742950" indent="-28575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2pPr>
            <a:lvl3pPr marL="11430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3pPr>
            <a:lvl4pPr marL="16002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4pPr>
            <a:lvl5pPr marL="20574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700" b="1" dirty="0" smtClean="0">
                <a:solidFill>
                  <a:schemeClr val="tx2"/>
                </a:solidFill>
                <a:latin typeface="Candara" panose="020E0502030303020204" pitchFamily="34" charset="0"/>
                <a:cs typeface="Arial Cyr" panose="020B0604020202020204" pitchFamily="34" charset="0"/>
              </a:rPr>
              <a:t>KEY FIGURES</a:t>
            </a:r>
            <a:endParaRPr lang="bg-BG" sz="1700" b="1" dirty="0">
              <a:solidFill>
                <a:schemeClr val="tx2"/>
              </a:solidFill>
              <a:latin typeface="Candara" panose="020E0502030303020204" pitchFamily="34" charset="0"/>
              <a:cs typeface="Arial Cyr" panose="020B0604020202020204" pitchFamily="34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7242597" y="1616079"/>
            <a:ext cx="4457701" cy="328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72" tIns="43636" rIns="87272" bIns="43636">
            <a:spAutoFit/>
          </a:bodyPr>
          <a:lstStyle>
            <a:lvl1pPr marL="285750" indent="-28575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1pPr>
            <a:lvl2pPr marL="742950" indent="-28575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2pPr>
            <a:lvl3pPr marL="11430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3pPr>
            <a:lvl4pPr marL="16002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4pPr>
            <a:lvl5pPr marL="20574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buClr>
                <a:srgbClr val="283659"/>
              </a:buClr>
            </a:pPr>
            <a:r>
              <a:rPr lang="bg-BG" dirty="0" smtClean="0">
                <a:solidFill>
                  <a:schemeClr val="tx2"/>
                </a:solidFill>
                <a:latin typeface="+mn-lt"/>
              </a:rPr>
              <a:t>100</a:t>
            </a:r>
            <a:r>
              <a:rPr lang="bg-BG" dirty="0">
                <a:solidFill>
                  <a:schemeClr val="tx2"/>
                </a:solidFill>
                <a:latin typeface="+mn-lt"/>
              </a:rPr>
              <a:t>%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coverage of Bulgaria, Romania and Greece</a:t>
            </a:r>
          </a:p>
          <a:p>
            <a:pPr marL="0" indent="0" eaLnBrk="1" hangingPunct="1">
              <a:buClr>
                <a:srgbClr val="283659"/>
              </a:buClr>
            </a:pP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marL="0" indent="0" eaLnBrk="1" hangingPunct="1">
              <a:buClr>
                <a:srgbClr val="283659"/>
              </a:buClr>
            </a:pP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marL="0" indent="0" eaLnBrk="1" hangingPunct="1">
              <a:buClr>
                <a:srgbClr val="283659"/>
              </a:buClr>
            </a:pPr>
            <a:r>
              <a:rPr lang="bg-BG" dirty="0" smtClean="0">
                <a:solidFill>
                  <a:schemeClr val="tx2"/>
                </a:solidFill>
                <a:latin typeface="+mn-lt"/>
              </a:rPr>
              <a:t>2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4</a:t>
            </a:r>
            <a:r>
              <a:rPr lang="bg-BG" dirty="0">
                <a:solidFill>
                  <a:schemeClr val="tx2"/>
                </a:solidFill>
                <a:latin typeface="+mn-lt"/>
              </a:rPr>
              <a:t>00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employees and partners</a:t>
            </a:r>
          </a:p>
          <a:p>
            <a:pPr marL="0" indent="0" eaLnBrk="1" hangingPunct="1">
              <a:buClr>
                <a:srgbClr val="283659"/>
              </a:buClr>
            </a:pPr>
            <a:endParaRPr lang="bg-BG" dirty="0">
              <a:solidFill>
                <a:schemeClr val="tx2"/>
              </a:solidFill>
              <a:latin typeface="+mn-lt"/>
            </a:endParaRPr>
          </a:p>
          <a:p>
            <a:pPr marL="0" indent="0" eaLnBrk="1" hangingPunct="1">
              <a:buClr>
                <a:srgbClr val="283659"/>
              </a:buClr>
            </a:pP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marL="0" indent="0" eaLnBrk="1" hangingPunct="1">
              <a:buClr>
                <a:srgbClr val="283659"/>
              </a:buClr>
            </a:pPr>
            <a:r>
              <a:rPr lang="en-US" i="1" dirty="0" smtClean="0">
                <a:solidFill>
                  <a:schemeClr val="tx2"/>
                </a:solidFill>
                <a:latin typeface="+mn-lt"/>
              </a:rPr>
              <a:t>Control over the fleet and network:</a:t>
            </a:r>
            <a:endParaRPr lang="en-US" i="1" dirty="0">
              <a:solidFill>
                <a:schemeClr val="tx2"/>
              </a:solidFill>
              <a:latin typeface="+mn-lt"/>
            </a:endParaRPr>
          </a:p>
          <a:p>
            <a:pPr marL="0" indent="0" eaLnBrk="1" hangingPunct="1">
              <a:buClr>
                <a:srgbClr val="283659"/>
              </a:buClr>
            </a:pP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marL="0" indent="0" eaLnBrk="1" hangingPunct="1">
              <a:buClr>
                <a:srgbClr val="283659"/>
              </a:buClr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Over 100</a:t>
            </a:r>
            <a:r>
              <a:rPr lang="bg-BG" dirty="0" smtClean="0">
                <a:solidFill>
                  <a:schemeClr val="tx2"/>
                </a:solidFill>
                <a:latin typeface="+mn-lt"/>
              </a:rPr>
              <a:t>0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vehicles with capacity </a:t>
            </a:r>
            <a:r>
              <a:rPr lang="bg-BG" dirty="0" smtClean="0">
                <a:solidFill>
                  <a:schemeClr val="tx2"/>
                </a:solidFill>
                <a:latin typeface="+mn-lt"/>
              </a:rPr>
              <a:t>1,5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t</a:t>
            </a:r>
            <a:r>
              <a:rPr lang="bg-BG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-</a:t>
            </a:r>
            <a:r>
              <a:rPr lang="bg-BG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bg-BG" dirty="0">
                <a:solidFill>
                  <a:schemeClr val="tx2"/>
                </a:solidFill>
                <a:latin typeface="+mn-lt"/>
              </a:rPr>
              <a:t>23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t</a:t>
            </a:r>
          </a:p>
          <a:p>
            <a:pPr marL="0" indent="0" eaLnBrk="1" hangingPunct="1">
              <a:buClr>
                <a:srgbClr val="283659"/>
              </a:buClr>
            </a:pP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marL="0" indent="0" eaLnBrk="1" hangingPunct="1">
              <a:buClr>
                <a:srgbClr val="283659"/>
              </a:buClr>
            </a:pPr>
            <a:endParaRPr lang="bg-BG" dirty="0">
              <a:solidFill>
                <a:schemeClr val="tx2"/>
              </a:solidFill>
              <a:latin typeface="+mn-lt"/>
            </a:endParaRPr>
          </a:p>
          <a:p>
            <a:pPr marL="0" indent="0" eaLnBrk="1" hangingPunct="1">
              <a:buClr>
                <a:srgbClr val="283659"/>
              </a:buClr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43</a:t>
            </a:r>
            <a:r>
              <a:rPr lang="bg-BG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bg-BG" dirty="0">
                <a:solidFill>
                  <a:schemeClr val="tx2"/>
                </a:solidFill>
                <a:latin typeface="+mn-lt"/>
              </a:rPr>
              <a:t>000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m2 distribution network and offices</a:t>
            </a:r>
            <a:endParaRPr lang="en-US" dirty="0">
              <a:solidFill>
                <a:schemeClr val="tx2"/>
              </a:solidFill>
              <a:latin typeface="+mn-lt"/>
            </a:endParaRPr>
          </a:p>
          <a:p>
            <a:pPr marL="0" indent="0" eaLnBrk="1" hangingPunct="1">
              <a:buClr>
                <a:srgbClr val="283659"/>
              </a:buClr>
            </a:pPr>
            <a:endParaRPr lang="bg-BG" dirty="0" smtClean="0">
              <a:solidFill>
                <a:schemeClr val="tx2"/>
              </a:solidFill>
              <a:latin typeface="Arial Cyr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021" y="4297753"/>
            <a:ext cx="646921" cy="389248"/>
          </a:xfrm>
          <a:prstGeom prst="rect">
            <a:avLst/>
          </a:prstGeom>
        </p:spPr>
      </p:pic>
      <p:cxnSp>
        <p:nvCxnSpPr>
          <p:cNvPr id="5" name="Elbow Connector 4"/>
          <p:cNvCxnSpPr/>
          <p:nvPr/>
        </p:nvCxnSpPr>
        <p:spPr>
          <a:xfrm>
            <a:off x="0" y="1562986"/>
            <a:ext cx="12192000" cy="3626640"/>
          </a:xfrm>
          <a:prstGeom prst="bentConnector3">
            <a:avLst/>
          </a:prstGeom>
          <a:ln w="12700"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52" y="1616079"/>
            <a:ext cx="714453" cy="38147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926" y="6208934"/>
            <a:ext cx="1580059" cy="4449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84" y="4608919"/>
            <a:ext cx="469392" cy="4450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02" y="169499"/>
            <a:ext cx="1583802" cy="48382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68" y="5046209"/>
            <a:ext cx="251774" cy="57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0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-5941"/>
            <a:ext cx="6515100" cy="1196888"/>
          </a:xfrm>
          <a:prstGeom prst="rect">
            <a:avLst/>
          </a:prstGeom>
          <a:solidFill>
            <a:srgbClr val="FFD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926" y="6208934"/>
            <a:ext cx="1580059" cy="444911"/>
          </a:xfrm>
          <a:prstGeom prst="rect">
            <a:avLst/>
          </a:prstGeom>
        </p:spPr>
      </p:pic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876278" y="751098"/>
            <a:ext cx="5588022" cy="34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72" tIns="43636" rIns="87272" bIns="43636">
            <a:spAutoFit/>
          </a:bodyPr>
          <a:lstStyle>
            <a:lvl1pPr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1pPr>
            <a:lvl2pPr marL="742950" indent="-28575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2pPr>
            <a:lvl3pPr marL="11430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3pPr>
            <a:lvl4pPr marL="16002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4pPr>
            <a:lvl5pPr marL="20574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700" b="1" dirty="0" smtClean="0">
                <a:solidFill>
                  <a:schemeClr val="tx2"/>
                </a:solidFill>
                <a:latin typeface="Candara" panose="020E0502030303020204" pitchFamily="34" charset="0"/>
                <a:cs typeface="Arial Cyr" panose="020B0604020202020204" pitchFamily="34" charset="0"/>
              </a:rPr>
              <a:t>LONG TRACK RECORD OF SOLID GROWTH</a:t>
            </a:r>
            <a:endParaRPr lang="bg-BG" sz="1700" b="1" dirty="0">
              <a:solidFill>
                <a:schemeClr val="tx2"/>
              </a:solidFill>
              <a:latin typeface="Candara" panose="020E0502030303020204" pitchFamily="34" charset="0"/>
              <a:cs typeface="Arial Cyr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76279" y="1575926"/>
            <a:ext cx="5638822" cy="4138633"/>
          </a:xfrm>
          <a:prstGeom prst="rect">
            <a:avLst/>
          </a:prstGeom>
          <a:solidFill>
            <a:schemeClr val="bg1"/>
          </a:solidFill>
          <a:ln w="127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>
              <a:spcAft>
                <a:spcPts val="1800"/>
              </a:spcAft>
              <a:buClr>
                <a:srgbClr val="00B050"/>
              </a:buClr>
            </a:pPr>
            <a:r>
              <a:rPr lang="en-US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International </a:t>
            </a:r>
            <a:r>
              <a:rPr lang="en-US" sz="1600" dirty="0">
                <a:solidFill>
                  <a:schemeClr val="tx2"/>
                </a:solidFill>
                <a:cs typeface="Arial" panose="020B0604020202020204" pitchFamily="34" charset="0"/>
              </a:rPr>
              <a:t>deliveries and pallets </a:t>
            </a:r>
            <a:r>
              <a:rPr lang="en-US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in Bulgaria have </a:t>
            </a:r>
            <a:r>
              <a:rPr lang="en-US" sz="1600" dirty="0">
                <a:solidFill>
                  <a:schemeClr val="tx2"/>
                </a:solidFill>
                <a:cs typeface="Arial" panose="020B0604020202020204" pitchFamily="34" charset="0"/>
              </a:rPr>
              <a:t>increased almost </a:t>
            </a:r>
            <a:r>
              <a:rPr lang="en-US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5 </a:t>
            </a:r>
            <a:r>
              <a:rPr lang="en-US" sz="1600" dirty="0">
                <a:solidFill>
                  <a:schemeClr val="tx2"/>
                </a:solidFill>
                <a:cs typeface="Arial" panose="020B0604020202020204" pitchFamily="34" charset="0"/>
              </a:rPr>
              <a:t>times </a:t>
            </a:r>
            <a:r>
              <a:rPr lang="en-US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since </a:t>
            </a:r>
            <a:r>
              <a:rPr lang="en-US" sz="1600" dirty="0">
                <a:solidFill>
                  <a:schemeClr val="tx2"/>
                </a:solidFill>
                <a:cs typeface="Arial" panose="020B0604020202020204" pitchFamily="34" charset="0"/>
              </a:rPr>
              <a:t>2009 and account for more than 50% of the incremental </a:t>
            </a:r>
            <a:r>
              <a:rPr lang="en-US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sales</a:t>
            </a:r>
          </a:p>
          <a:p>
            <a:pPr marL="0" lvl="2">
              <a:spcAft>
                <a:spcPts val="1800"/>
              </a:spcAft>
              <a:buClr>
                <a:srgbClr val="00B050"/>
              </a:buClr>
            </a:pPr>
            <a:r>
              <a:rPr lang="en-US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Core activity (parcels) keeps the pace and potential is far from exhausted.</a:t>
            </a:r>
          </a:p>
          <a:p>
            <a:pPr marL="0" lvl="2">
              <a:spcAft>
                <a:spcPts val="1800"/>
              </a:spcAft>
              <a:buClr>
                <a:srgbClr val="00B050"/>
              </a:buClr>
            </a:pPr>
            <a:r>
              <a:rPr lang="en-US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EBITDA Margin in constant improve until 2014. The lower margins of DPD Romania shrunk the combined profitability</a:t>
            </a:r>
          </a:p>
          <a:p>
            <a:pPr marL="0" lvl="2">
              <a:spcAft>
                <a:spcPts val="1800"/>
              </a:spcAft>
              <a:buClr>
                <a:srgbClr val="00B050"/>
              </a:buClr>
            </a:pPr>
            <a:r>
              <a:rPr lang="en-US" sz="1600" dirty="0">
                <a:solidFill>
                  <a:schemeClr val="tx2"/>
                </a:solidFill>
                <a:cs typeface="Arial" panose="020B0604020202020204" pitchFamily="34" charset="0"/>
              </a:rPr>
              <a:t>Margins deteriorate in </a:t>
            </a:r>
            <a:r>
              <a:rPr lang="en-US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2016 and Q1 2017 </a:t>
            </a:r>
            <a:r>
              <a:rPr lang="en-US" sz="1600" dirty="0">
                <a:solidFill>
                  <a:schemeClr val="tx2"/>
                </a:solidFill>
                <a:cs typeface="Arial" panose="020B0604020202020204" pitchFamily="34" charset="0"/>
              </a:rPr>
              <a:t>following </a:t>
            </a:r>
            <a:r>
              <a:rPr lang="en-US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heavy investments in </a:t>
            </a:r>
            <a:r>
              <a:rPr lang="en-US" sz="1600" dirty="0">
                <a:solidFill>
                  <a:schemeClr val="tx2"/>
                </a:solidFill>
                <a:cs typeface="Arial" panose="020B0604020202020204" pitchFamily="34" charset="0"/>
              </a:rPr>
              <a:t>capacity and </a:t>
            </a:r>
            <a:r>
              <a:rPr lang="en-US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new services and higher expenses for salaries and subcontractors. </a:t>
            </a:r>
          </a:p>
          <a:p>
            <a:pPr marL="0" lvl="2">
              <a:spcAft>
                <a:spcPts val="1800"/>
              </a:spcAft>
              <a:buClr>
                <a:srgbClr val="00B050"/>
              </a:buClr>
            </a:pPr>
            <a:r>
              <a:rPr lang="en-US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Acquisitions end </a:t>
            </a:r>
            <a:r>
              <a:rPr lang="en-US" sz="1600" dirty="0">
                <a:solidFill>
                  <a:schemeClr val="tx2"/>
                </a:solidFill>
                <a:cs typeface="Arial" panose="020B0604020202020204" pitchFamily="34" charset="0"/>
              </a:rPr>
              <a:t>2014 contributed considerably to the </a:t>
            </a:r>
            <a:r>
              <a:rPr lang="en-US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sales</a:t>
            </a:r>
            <a:endParaRPr lang="en-US" sz="16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73616"/>
              </p:ext>
            </p:extLst>
          </p:nvPr>
        </p:nvGraphicFramePr>
        <p:xfrm>
          <a:off x="6957801" y="486289"/>
          <a:ext cx="4674173" cy="3158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7622210"/>
              </p:ext>
            </p:extLst>
          </p:nvPr>
        </p:nvGraphicFramePr>
        <p:xfrm>
          <a:off x="6957801" y="3229529"/>
          <a:ext cx="4745337" cy="2979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02" y="169499"/>
            <a:ext cx="1583802" cy="48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7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-5941"/>
            <a:ext cx="6515100" cy="1196888"/>
          </a:xfrm>
          <a:prstGeom prst="rect">
            <a:avLst/>
          </a:prstGeom>
          <a:solidFill>
            <a:srgbClr val="FFD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926" y="6208934"/>
            <a:ext cx="1580059" cy="444911"/>
          </a:xfrm>
          <a:prstGeom prst="rect">
            <a:avLst/>
          </a:prstGeom>
        </p:spPr>
      </p:pic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909678" y="763851"/>
            <a:ext cx="5453598" cy="34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72" tIns="43636" rIns="87272" bIns="43636">
            <a:spAutoFit/>
          </a:bodyPr>
          <a:lstStyle>
            <a:lvl1pPr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1pPr>
            <a:lvl2pPr marL="742950" indent="-28575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2pPr>
            <a:lvl3pPr marL="11430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3pPr>
            <a:lvl4pPr marL="16002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4pPr>
            <a:lvl5pPr marL="20574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700" b="1" dirty="0" smtClean="0">
                <a:solidFill>
                  <a:schemeClr val="tx2"/>
                </a:solidFill>
                <a:latin typeface="Candara" panose="020E0502030303020204" pitchFamily="34" charset="0"/>
                <a:cs typeface="Arial Cyr" panose="020B0604020202020204" pitchFamily="34" charset="0"/>
              </a:rPr>
              <a:t>CONSTANT DEVELOPMENT ON SOLID GROUND</a:t>
            </a:r>
            <a:endParaRPr lang="bg-BG" sz="1700" b="1" dirty="0">
              <a:solidFill>
                <a:schemeClr val="tx2"/>
              </a:solidFill>
              <a:latin typeface="Candara" panose="020E0502030303020204" pitchFamily="34" charset="0"/>
              <a:cs typeface="Arial Cyr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09679" y="1662851"/>
            <a:ext cx="5605422" cy="3848263"/>
          </a:xfrm>
          <a:prstGeom prst="rect">
            <a:avLst/>
          </a:prstGeom>
          <a:solidFill>
            <a:schemeClr val="bg1"/>
          </a:solidFill>
          <a:ln w="127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00B050"/>
              </a:buClr>
            </a:pPr>
            <a:r>
              <a:rPr lang="en-US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The </a:t>
            </a:r>
            <a:r>
              <a:rPr lang="en-US" sz="1600" dirty="0">
                <a:solidFill>
                  <a:schemeClr val="tx2"/>
                </a:solidFill>
                <a:cs typeface="Arial" panose="020B0604020202020204" pitchFamily="34" charset="0"/>
              </a:rPr>
              <a:t>rapid growth is not at the expense of the financial </a:t>
            </a:r>
            <a:r>
              <a:rPr lang="en-US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standing</a:t>
            </a:r>
          </a:p>
          <a:p>
            <a:pPr>
              <a:buClr>
                <a:srgbClr val="00B050"/>
              </a:buClr>
            </a:pPr>
            <a:endParaRPr lang="en-US" sz="16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</a:pPr>
            <a:r>
              <a:rPr lang="en-US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Solid balance sheet provides the necessary base to sustain the pace of growth in long term</a:t>
            </a:r>
          </a:p>
          <a:p>
            <a:pPr>
              <a:buClr>
                <a:srgbClr val="00B050"/>
              </a:buClr>
            </a:pPr>
            <a:endParaRPr lang="en-US" sz="16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</a:pPr>
            <a:r>
              <a:rPr lang="en-US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High ROE helps to maintain 50% payout ratio and to finance the growth</a:t>
            </a:r>
          </a:p>
          <a:p>
            <a:pPr>
              <a:buClr>
                <a:srgbClr val="00B050"/>
              </a:buClr>
            </a:pPr>
            <a:endParaRPr lang="en-US" sz="16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</a:pPr>
            <a:r>
              <a:rPr lang="en-US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EUR </a:t>
            </a:r>
            <a:r>
              <a:rPr lang="en-US" sz="1600" dirty="0">
                <a:solidFill>
                  <a:schemeClr val="tx2"/>
                </a:solidFill>
                <a:cs typeface="Arial" panose="020B0604020202020204" pitchFamily="34" charset="0"/>
              </a:rPr>
              <a:t>10m investments in 2016 increased the </a:t>
            </a:r>
            <a:r>
              <a:rPr lang="en-US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leverage</a:t>
            </a:r>
          </a:p>
          <a:p>
            <a:pPr>
              <a:buClr>
                <a:srgbClr val="00B050"/>
              </a:buClr>
            </a:pPr>
            <a:endParaRPr lang="en-US" sz="16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</a:pPr>
            <a:r>
              <a:rPr lang="en-US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Company do not invest in real estate. It allows flexibility in operations and lowers capital intensity.</a:t>
            </a:r>
            <a:endParaRPr lang="en-US" sz="16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014055"/>
              </p:ext>
            </p:extLst>
          </p:nvPr>
        </p:nvGraphicFramePr>
        <p:xfrm>
          <a:off x="6969211" y="2174540"/>
          <a:ext cx="4844764" cy="2824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02" y="169499"/>
            <a:ext cx="1583802" cy="48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1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-5941"/>
            <a:ext cx="6515100" cy="1196888"/>
          </a:xfrm>
          <a:prstGeom prst="rect">
            <a:avLst/>
          </a:prstGeom>
          <a:solidFill>
            <a:srgbClr val="FFD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945392" y="772188"/>
            <a:ext cx="4960108" cy="34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72" tIns="43636" rIns="87272" bIns="43636">
            <a:spAutoFit/>
          </a:bodyPr>
          <a:lstStyle>
            <a:lvl1pPr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1pPr>
            <a:lvl2pPr marL="742950" indent="-28575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2pPr>
            <a:lvl3pPr marL="11430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3pPr>
            <a:lvl4pPr marL="16002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4pPr>
            <a:lvl5pPr marL="20574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700" b="1" dirty="0" smtClean="0">
                <a:solidFill>
                  <a:schemeClr val="tx2"/>
                </a:solidFill>
                <a:latin typeface="Candara" panose="020E0502030303020204" pitchFamily="34" charset="0"/>
                <a:cs typeface="Arial Cyr" panose="020B0604020202020204" pitchFamily="34" charset="0"/>
              </a:rPr>
              <a:t>FAVORABLE MARKET ENVIRONMENT</a:t>
            </a:r>
            <a:endParaRPr lang="bg-BG" sz="1700" b="1" dirty="0">
              <a:solidFill>
                <a:schemeClr val="tx2"/>
              </a:solidFill>
              <a:latin typeface="Candara" panose="020E0502030303020204" pitchFamily="34" charset="0"/>
              <a:cs typeface="Arial Cyr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926" y="6208934"/>
            <a:ext cx="1580059" cy="444911"/>
          </a:xfrm>
          <a:prstGeom prst="rect">
            <a:avLst/>
          </a:prstGeom>
        </p:spPr>
      </p:pic>
      <p:graphicFrame>
        <p:nvGraphicFramePr>
          <p:cNvPr id="14" name="Chart 13" title="Share of the postal market in Bulgari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8822225"/>
              </p:ext>
            </p:extLst>
          </p:nvPr>
        </p:nvGraphicFramePr>
        <p:xfrm>
          <a:off x="6921756" y="1767016"/>
          <a:ext cx="4973682" cy="3471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945392" y="1767016"/>
            <a:ext cx="5569708" cy="445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>
              <a:spcAft>
                <a:spcPts val="1800"/>
              </a:spcAft>
              <a:buClr>
                <a:srgbClr val="00B050"/>
              </a:buClr>
            </a:pPr>
            <a:r>
              <a:rPr lang="en-US" sz="1600" dirty="0">
                <a:solidFill>
                  <a:schemeClr val="tx2"/>
                </a:solidFill>
                <a:cs typeface="Arial" panose="020B0604020202020204" pitchFamily="34" charset="0"/>
              </a:rPr>
              <a:t>5-years cumulative market growth of 33% makes </a:t>
            </a:r>
            <a:r>
              <a:rPr lang="en-US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it very </a:t>
            </a:r>
            <a:r>
              <a:rPr lang="en-US" sz="1600" dirty="0">
                <a:solidFill>
                  <a:schemeClr val="tx2"/>
                </a:solidFill>
                <a:cs typeface="Arial" panose="020B0604020202020204" pitchFamily="34" charset="0"/>
              </a:rPr>
              <a:t>dynamic as well as competitive</a:t>
            </a:r>
            <a:r>
              <a:rPr lang="en-US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.</a:t>
            </a:r>
          </a:p>
          <a:p>
            <a:pPr marL="0" lvl="2">
              <a:spcAft>
                <a:spcPts val="1800"/>
              </a:spcAft>
              <a:buClr>
                <a:srgbClr val="00B050"/>
              </a:buClr>
            </a:pPr>
            <a:r>
              <a:rPr lang="en-US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Currier services are the blood system of the booming e-commerce</a:t>
            </a:r>
            <a:endParaRPr lang="en-US" sz="16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lvl="2">
              <a:spcAft>
                <a:spcPts val="1800"/>
              </a:spcAft>
              <a:buClr>
                <a:srgbClr val="00B050"/>
              </a:buClr>
            </a:pPr>
            <a:r>
              <a:rPr lang="en-US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Large number of registered companies but top 10 account for 86% of total volumes, </a:t>
            </a:r>
            <a:r>
              <a:rPr lang="en-US" sz="1600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Econt</a:t>
            </a:r>
            <a:r>
              <a:rPr lang="en-US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 being our largest competitor.</a:t>
            </a:r>
          </a:p>
          <a:p>
            <a:pPr marL="0" lvl="2">
              <a:spcAft>
                <a:spcPts val="1800"/>
              </a:spcAft>
              <a:buClr>
                <a:srgbClr val="00B050"/>
              </a:buClr>
            </a:pPr>
            <a:r>
              <a:rPr lang="en-US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Well diversified , Speedy is a  leader in large parcels and with a strong presence in international deliveries and e-commerce.</a:t>
            </a:r>
          </a:p>
          <a:p>
            <a:pPr marL="0" lvl="2">
              <a:spcAft>
                <a:spcPts val="1800"/>
              </a:spcAft>
              <a:buClr>
                <a:srgbClr val="00B050"/>
              </a:buClr>
            </a:pPr>
            <a:r>
              <a:rPr lang="en-US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Romanian </a:t>
            </a:r>
            <a:r>
              <a:rPr lang="en-US" sz="1600" dirty="0">
                <a:solidFill>
                  <a:schemeClr val="tx2"/>
                </a:solidFill>
                <a:cs typeface="Arial" panose="020B0604020202020204" pitchFamily="34" charset="0"/>
              </a:rPr>
              <a:t>market shows high potential and much larger share of cross-border orders</a:t>
            </a:r>
          </a:p>
          <a:p>
            <a:pPr marL="0" lvl="2">
              <a:spcAft>
                <a:spcPts val="1800"/>
              </a:spcAft>
              <a:buClr>
                <a:srgbClr val="00B050"/>
              </a:buClr>
            </a:pPr>
            <a:r>
              <a:rPr lang="en-US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Market share of around 6.5% in Romania, targeting top 3</a:t>
            </a:r>
          </a:p>
          <a:p>
            <a:pPr marL="0" lvl="2">
              <a:spcAft>
                <a:spcPts val="1800"/>
              </a:spcAft>
              <a:buClr>
                <a:srgbClr val="00B050"/>
              </a:buClr>
            </a:pPr>
            <a:r>
              <a:rPr lang="en-US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Large multinationals are key competitors dominate the international deliveries</a:t>
            </a:r>
            <a:endParaRPr lang="en-US" sz="16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02" y="169499"/>
            <a:ext cx="1583802" cy="48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0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-5941"/>
            <a:ext cx="6515100" cy="1196888"/>
          </a:xfrm>
          <a:prstGeom prst="rect">
            <a:avLst/>
          </a:prstGeom>
          <a:solidFill>
            <a:srgbClr val="FFD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900313" y="756958"/>
            <a:ext cx="4993860" cy="34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72" tIns="43636" rIns="87272" bIns="43636">
            <a:spAutoFit/>
          </a:bodyPr>
          <a:lstStyle>
            <a:lvl1pPr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1pPr>
            <a:lvl2pPr marL="742950" indent="-28575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2pPr>
            <a:lvl3pPr marL="11430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3pPr>
            <a:lvl4pPr marL="16002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4pPr>
            <a:lvl5pPr marL="20574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700" b="1" dirty="0" smtClean="0">
                <a:solidFill>
                  <a:schemeClr val="tx2"/>
                </a:solidFill>
                <a:latin typeface="Candara" panose="020E0502030303020204" pitchFamily="34" charset="0"/>
                <a:cs typeface="Arial Cyr" panose="020B0604020202020204" pitchFamily="34" charset="0"/>
              </a:rPr>
              <a:t>OUR STRATEGY</a:t>
            </a:r>
            <a:endParaRPr lang="bg-BG" sz="1700" b="1" dirty="0">
              <a:solidFill>
                <a:schemeClr val="tx2"/>
              </a:solidFill>
              <a:latin typeface="Candara" panose="020E0502030303020204" pitchFamily="34" charset="0"/>
              <a:cs typeface="Arial Cyr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926" y="6208934"/>
            <a:ext cx="1580059" cy="44491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257550" y="1348044"/>
            <a:ext cx="8292527" cy="470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2925" lvl="1" indent="-277813" algn="just" defTabSz="873125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en-US" sz="16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on core business, diversification of services</a:t>
            </a:r>
            <a:endParaRPr lang="en-US" sz="16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93763" lvl="2" indent="-171450" algn="just" defTabSz="873125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Virtually all revenues come from core business</a:t>
            </a:r>
          </a:p>
          <a:p>
            <a:pPr marL="893763" lvl="2" indent="-171450" algn="just" defTabSz="873125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Adding wide variance of services that add value and satisfaction for the clients</a:t>
            </a:r>
          </a:p>
          <a:p>
            <a:pPr marL="893763" lvl="2" indent="-171450" algn="just" defTabSz="873125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Resources are channeled in services 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Speedy has 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competitive </a:t>
            </a:r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advantage – large parcels, corporate clients</a:t>
            </a:r>
          </a:p>
          <a:p>
            <a:pPr marL="893763" lvl="2" indent="-171450" algn="just" defTabSz="873125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2925" lvl="1" indent="-277813" algn="just" defTabSz="873125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en-US" sz="16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Constant innovation and improvement</a:t>
            </a:r>
            <a:endParaRPr lang="en-US" sz="16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93763" lvl="2" indent="-171450" algn="just" defTabSz="873125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Implementing technologies on every possible level – 90% of the orders are processed through on-line platform completely automatically.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93763" lvl="2" indent="-171450" algn="just" defTabSz="873125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Exploring and introducing the best available practices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93763" lvl="2" indent="-171450" algn="just" defTabSz="873125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2925" lvl="1" indent="-277813" algn="just" defTabSz="873125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en-US" sz="16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Exploiting the first mover advantage and services with potential</a:t>
            </a:r>
            <a:endParaRPr lang="en-US" sz="16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93763" lvl="2" indent="-171450" algn="just" defTabSz="873125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Introducing to the market new services – international overland deliveries and pallets has contributed for around half of the incremental revenues in the last years and currently account for 30% of total sales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93763" lvl="2" indent="-171450" algn="just" defTabSz="873125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Creating regional market with Speedy Balkans</a:t>
            </a:r>
          </a:p>
          <a:p>
            <a:pPr marL="893763" lvl="2" indent="-171450" algn="just" defTabSz="873125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office network makes Speedy a key player for online traders</a:t>
            </a:r>
          </a:p>
          <a:p>
            <a:pPr marL="893763" lvl="2" indent="-171450" algn="just" defTabSz="873125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2925" lvl="1" indent="-277813" algn="just" defTabSz="873125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itchFamily="2" charset="2"/>
              <a:buChar char="q"/>
            </a:pPr>
            <a:endParaRPr lang="en-US" sz="16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02" y="169499"/>
            <a:ext cx="1583802" cy="4838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0" y="4412602"/>
            <a:ext cx="3260530" cy="244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-5941"/>
            <a:ext cx="6515100" cy="1196888"/>
          </a:xfrm>
          <a:prstGeom prst="rect">
            <a:avLst/>
          </a:prstGeom>
          <a:solidFill>
            <a:srgbClr val="FFD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900313" y="756958"/>
            <a:ext cx="4993860" cy="34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72" tIns="43636" rIns="87272" bIns="43636">
            <a:spAutoFit/>
          </a:bodyPr>
          <a:lstStyle>
            <a:lvl1pPr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1pPr>
            <a:lvl2pPr marL="742950" indent="-28575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2pPr>
            <a:lvl3pPr marL="11430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3pPr>
            <a:lvl4pPr marL="16002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4pPr>
            <a:lvl5pPr marL="20574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700" b="1" dirty="0" smtClean="0">
                <a:solidFill>
                  <a:schemeClr val="tx2"/>
                </a:solidFill>
                <a:latin typeface="Candara" panose="020E0502030303020204" pitchFamily="34" charset="0"/>
                <a:cs typeface="Arial Cyr" panose="020B0604020202020204" pitchFamily="34" charset="0"/>
              </a:rPr>
              <a:t>POTENTIAL </a:t>
            </a:r>
            <a:r>
              <a:rPr lang="en-US" sz="1700" b="1" dirty="0" smtClean="0">
                <a:solidFill>
                  <a:schemeClr val="tx2"/>
                </a:solidFill>
                <a:latin typeface="Candara" panose="020E0502030303020204" pitchFamily="34" charset="0"/>
                <a:cs typeface="Arial Cyr" panose="020B0604020202020204" pitchFamily="34" charset="0"/>
              </a:rPr>
              <a:t>I</a:t>
            </a:r>
            <a:r>
              <a:rPr lang="en-US" sz="1700" b="1" dirty="0">
                <a:solidFill>
                  <a:schemeClr val="tx2"/>
                </a:solidFill>
                <a:latin typeface="Candara" panose="020E0502030303020204" pitchFamily="34" charset="0"/>
                <a:cs typeface="Arial Cyr" panose="020B0604020202020204" pitchFamily="34" charset="0"/>
              </a:rPr>
              <a:t>S</a:t>
            </a:r>
            <a:r>
              <a:rPr lang="en-US" sz="1700" b="1" dirty="0" smtClean="0">
                <a:solidFill>
                  <a:schemeClr val="tx2"/>
                </a:solidFill>
                <a:latin typeface="Candara" panose="020E0502030303020204" pitchFamily="34" charset="0"/>
                <a:cs typeface="Arial Cyr" panose="020B0604020202020204" pitchFamily="34" charset="0"/>
              </a:rPr>
              <a:t> </a:t>
            </a:r>
            <a:r>
              <a:rPr lang="en-US" sz="1700" b="1" dirty="0" smtClean="0">
                <a:solidFill>
                  <a:schemeClr val="tx2"/>
                </a:solidFill>
                <a:latin typeface="Candara" panose="020E0502030303020204" pitchFamily="34" charset="0"/>
                <a:cs typeface="Arial Cyr" panose="020B0604020202020204" pitchFamily="34" charset="0"/>
              </a:rPr>
              <a:t>NOT EXHAUSTED</a:t>
            </a:r>
            <a:endParaRPr lang="bg-BG" sz="1700" b="1" dirty="0">
              <a:solidFill>
                <a:schemeClr val="tx2"/>
              </a:solidFill>
              <a:latin typeface="Candara" panose="020E0502030303020204" pitchFamily="34" charset="0"/>
              <a:cs typeface="Arial Cyr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926" y="6208934"/>
            <a:ext cx="1580059" cy="44491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397243" y="1539497"/>
            <a:ext cx="8370887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4625" lvl="2" indent="-174625"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2"/>
                </a:solidFill>
              </a:rPr>
              <a:t>Operations based in one of the fastest growing economies in Europe. With 15% and 30% higher sales in Bulgaria </a:t>
            </a:r>
            <a:r>
              <a:rPr lang="en-US" sz="1600" dirty="0">
                <a:solidFill>
                  <a:schemeClr val="tx2"/>
                </a:solidFill>
              </a:rPr>
              <a:t>and Romania </a:t>
            </a:r>
            <a:r>
              <a:rPr lang="en-US" sz="1600" dirty="0" smtClean="0">
                <a:solidFill>
                  <a:schemeClr val="tx2"/>
                </a:solidFill>
              </a:rPr>
              <a:t>, respectively, potential does not looks exhausted.</a:t>
            </a:r>
          </a:p>
          <a:p>
            <a:pPr marL="174625" lvl="2" indent="-174625"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2"/>
                </a:solidFill>
              </a:rPr>
              <a:t>Booming </a:t>
            </a:r>
            <a:r>
              <a:rPr lang="en-US" sz="1600" dirty="0">
                <a:solidFill>
                  <a:schemeClr val="tx2"/>
                </a:solidFill>
              </a:rPr>
              <a:t>e-commerce.</a:t>
            </a:r>
          </a:p>
          <a:p>
            <a:pPr marL="174625" lvl="2" indent="-174625"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600" dirty="0">
                <a:solidFill>
                  <a:schemeClr val="tx2"/>
                </a:solidFill>
              </a:rPr>
              <a:t>Long-term prospects in pallet services.</a:t>
            </a:r>
          </a:p>
          <a:p>
            <a:pPr marL="174625" lvl="2" indent="-174625"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2"/>
                </a:solidFill>
              </a:rPr>
              <a:t>Exclusive rights to offer DPD services in Greece. Access </a:t>
            </a:r>
            <a:r>
              <a:rPr lang="en-US" sz="1600" dirty="0">
                <a:solidFill>
                  <a:schemeClr val="tx2"/>
                </a:solidFill>
              </a:rPr>
              <a:t>to DPD network and partnership with companies in neighboring countries help further growth in international deliveries</a:t>
            </a:r>
            <a:r>
              <a:rPr lang="en-US" sz="1600" dirty="0" smtClean="0">
                <a:solidFill>
                  <a:schemeClr val="tx2"/>
                </a:solidFill>
              </a:rPr>
              <a:t>.</a:t>
            </a:r>
            <a:endParaRPr lang="en-US" sz="1600" dirty="0">
              <a:solidFill>
                <a:schemeClr val="tx2"/>
              </a:solidFill>
            </a:endParaRPr>
          </a:p>
          <a:p>
            <a:pPr marL="174625" lvl="2" indent="-174625"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2"/>
                </a:solidFill>
              </a:rPr>
              <a:t>Investments in </a:t>
            </a:r>
            <a:r>
              <a:rPr lang="en-US" sz="1600" dirty="0">
                <a:solidFill>
                  <a:schemeClr val="tx2"/>
                </a:solidFill>
              </a:rPr>
              <a:t>web-based products </a:t>
            </a:r>
            <a:r>
              <a:rPr lang="en-US" sz="1600" dirty="0" smtClean="0">
                <a:solidFill>
                  <a:schemeClr val="tx2"/>
                </a:solidFill>
              </a:rPr>
              <a:t>and new equipment enable </a:t>
            </a:r>
            <a:r>
              <a:rPr lang="en-US" sz="1600" dirty="0">
                <a:solidFill>
                  <a:schemeClr val="tx2"/>
                </a:solidFill>
              </a:rPr>
              <a:t>cost savings and new services.</a:t>
            </a:r>
          </a:p>
          <a:p>
            <a:pPr marL="174625" lvl="2" indent="-174625"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600" dirty="0">
                <a:solidFill>
                  <a:schemeClr val="tx2"/>
                </a:solidFill>
              </a:rPr>
              <a:t>Economy of scale is a huge advantage.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02" y="169499"/>
            <a:ext cx="1583802" cy="4838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2999"/>
            <a:ext cx="3397243" cy="219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0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-5941"/>
            <a:ext cx="6515100" cy="1196888"/>
          </a:xfrm>
          <a:prstGeom prst="rect">
            <a:avLst/>
          </a:prstGeom>
          <a:solidFill>
            <a:srgbClr val="FFD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926" y="6208934"/>
            <a:ext cx="1580059" cy="444911"/>
          </a:xfrm>
          <a:prstGeom prst="rect">
            <a:avLst/>
          </a:prstGeom>
        </p:spPr>
      </p:pic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909678" y="763851"/>
            <a:ext cx="3908319" cy="34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72" tIns="43636" rIns="87272" bIns="43636">
            <a:spAutoFit/>
          </a:bodyPr>
          <a:lstStyle>
            <a:lvl1pPr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1pPr>
            <a:lvl2pPr marL="742950" indent="-28575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2pPr>
            <a:lvl3pPr marL="11430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3pPr>
            <a:lvl4pPr marL="16002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4pPr>
            <a:lvl5pPr marL="20574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700" b="1" dirty="0">
                <a:solidFill>
                  <a:schemeClr val="tx2"/>
                </a:solidFill>
                <a:latin typeface="Candara" panose="020E0502030303020204" pitchFamily="34" charset="0"/>
                <a:cs typeface="Arial Cyr" panose="020B0604020202020204" pitchFamily="34" charset="0"/>
              </a:rPr>
              <a:t>SEARCH FOR OPTIMIZATION</a:t>
            </a:r>
            <a:endParaRPr lang="bg-BG" sz="1700" b="1" dirty="0">
              <a:solidFill>
                <a:schemeClr val="tx2"/>
              </a:solidFill>
              <a:latin typeface="Candara" panose="020E0502030303020204" pitchFamily="34" charset="0"/>
              <a:cs typeface="Arial Cyr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09677" y="1960739"/>
            <a:ext cx="5567323" cy="349535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800"/>
              </a:spcAft>
              <a:buClr>
                <a:srgbClr val="00B050"/>
              </a:buClr>
            </a:pPr>
            <a:r>
              <a:rPr lang="en-US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In </a:t>
            </a:r>
            <a:r>
              <a:rPr lang="en-US" sz="1600" dirty="0">
                <a:solidFill>
                  <a:schemeClr val="tx2"/>
                </a:solidFill>
                <a:cs typeface="Arial" panose="020B0604020202020204" pitchFamily="34" charset="0"/>
              </a:rPr>
              <a:t>2014 Speedy executed a major change in its strategy – the logistic activities from predominantly in-house were largely </a:t>
            </a:r>
            <a:r>
              <a:rPr lang="en-US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outsourced</a:t>
            </a:r>
            <a:endParaRPr lang="en-US" sz="16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  <a:buClr>
                <a:srgbClr val="00B050"/>
              </a:buClr>
            </a:pPr>
            <a:r>
              <a:rPr lang="en-US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Costs structure changed with subcontractors taking the largest shares at the expense of fuel, maintenance and remuneration</a:t>
            </a:r>
          </a:p>
          <a:p>
            <a:pPr>
              <a:spcAft>
                <a:spcPts val="1800"/>
              </a:spcAft>
              <a:buClr>
                <a:srgbClr val="00B050"/>
              </a:buClr>
            </a:pPr>
            <a:r>
              <a:rPr lang="en-US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After restructuring on non-consolidated bases EBITDA Margin hit a peak of 21% in 2015.</a:t>
            </a:r>
          </a:p>
          <a:p>
            <a:pPr>
              <a:spcAft>
                <a:spcPts val="1800"/>
              </a:spcAft>
              <a:buClr>
                <a:srgbClr val="00B050"/>
              </a:buClr>
            </a:pPr>
            <a:r>
              <a:rPr lang="en-US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Fast growth and intensive investments</a:t>
            </a:r>
            <a:r>
              <a:rPr lang="en-US" sz="1600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put costs under pressure. Our expectations are margins to recover once investments  and size starting paying off.</a:t>
            </a: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1751630"/>
              </p:ext>
            </p:extLst>
          </p:nvPr>
        </p:nvGraphicFramePr>
        <p:xfrm>
          <a:off x="7018638" y="1960739"/>
          <a:ext cx="5021242" cy="3068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02" y="169499"/>
            <a:ext cx="1583802" cy="48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12102</TotalTime>
  <Words>919</Words>
  <Application>Microsoft Office PowerPoint</Application>
  <PresentationFormat>Widescreen</PresentationFormat>
  <Paragraphs>152</Paragraphs>
  <Slides>12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Cyr</vt:lpstr>
      <vt:lpstr>Calibri</vt:lpstr>
      <vt:lpstr>Candara</vt:lpstr>
      <vt:lpstr>DS Sofachrome</vt:lpstr>
      <vt:lpstr>Times New Roman</vt:lpstr>
      <vt:lpstr>Wingdings</vt:lpstr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Krasimir Tahchiev</cp:lastModifiedBy>
  <cp:revision>454</cp:revision>
  <dcterms:created xsi:type="dcterms:W3CDTF">2014-02-22T07:23:30Z</dcterms:created>
  <dcterms:modified xsi:type="dcterms:W3CDTF">2017-06-22T09:49:25Z</dcterms:modified>
</cp:coreProperties>
</file>